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256" r:id="rId6"/>
    <p:sldId id="366" r:id="rId7"/>
    <p:sldId id="367" r:id="rId8"/>
    <p:sldId id="368" r:id="rId9"/>
    <p:sldId id="369" r:id="rId10"/>
    <p:sldId id="370" r:id="rId11"/>
    <p:sldId id="371" r:id="rId12"/>
    <p:sldId id="379" r:id="rId13"/>
    <p:sldId id="380" r:id="rId14"/>
    <p:sldId id="373" r:id="rId15"/>
    <p:sldId id="374" r:id="rId16"/>
    <p:sldId id="376" r:id="rId17"/>
    <p:sldId id="378" r:id="rId18"/>
    <p:sldId id="3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822F"/>
    <a:srgbClr val="EEC532"/>
    <a:srgbClr val="5B2369"/>
    <a:srgbClr val="91252B"/>
    <a:srgbClr val="4A7583"/>
    <a:srgbClr val="A4C943"/>
    <a:srgbClr val="86B340"/>
    <a:srgbClr val="C2EB30"/>
    <a:srgbClr val="B7EB50"/>
    <a:srgbClr val="C2FF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8" autoAdjust="0"/>
    <p:restoredTop sz="95307" autoAdjust="0"/>
  </p:normalViewPr>
  <p:slideViewPr>
    <p:cSldViewPr snapToGrid="0" snapToObjects="1">
      <p:cViewPr>
        <p:scale>
          <a:sx n="77" d="100"/>
          <a:sy n="77" d="100"/>
        </p:scale>
        <p:origin x="-960" y="-42"/>
      </p:cViewPr>
      <p:guideLst>
        <p:guide orient="horz" pos="2160"/>
        <p:guide pos="2880"/>
      </p:guideLst>
    </p:cSldViewPr>
  </p:slideViewPr>
  <p:outlineViewPr>
    <p:cViewPr>
      <p:scale>
        <a:sx n="33" d="100"/>
        <a:sy n="33" d="100"/>
      </p:scale>
      <p:origin x="0" y="8976"/>
    </p:cViewPr>
  </p:outlineViewPr>
  <p:notesTextViewPr>
    <p:cViewPr>
      <p:scale>
        <a:sx n="100" d="100"/>
        <a:sy n="100" d="100"/>
      </p:scale>
      <p:origin x="0" y="0"/>
    </p:cViewPr>
  </p:notesTextViewPr>
  <p:sorterViewPr>
    <p:cViewPr>
      <p:scale>
        <a:sx n="100" d="100"/>
        <a:sy n="100" d="100"/>
      </p:scale>
      <p:origin x="0" y="8856"/>
    </p:cViewPr>
  </p:sorterViewPr>
  <p:notesViewPr>
    <p:cSldViewPr snapToGrid="0" snapToObjects="1">
      <p:cViewPr varScale="1">
        <p:scale>
          <a:sx n="67" d="100"/>
          <a:sy n="6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DA5188-3886-C740-B420-33508200243F}" type="datetimeFigureOut">
              <a:rPr lang="en-US" smtClean="0"/>
              <a:t>5/24/2016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021F8-0937-7648-B4BD-3A377C7C89C2}" type="slidenum">
              <a:rPr lang="en-US" smtClean="0"/>
              <a:t>‹#›</a:t>
            </a:fld>
            <a:endParaRPr lang="en-US"/>
          </a:p>
        </p:txBody>
      </p:sp>
    </p:spTree>
    <p:extLst>
      <p:ext uri="{BB962C8B-B14F-4D97-AF65-F5344CB8AC3E}">
        <p14:creationId xmlns:p14="http://schemas.microsoft.com/office/powerpoint/2010/main" val="239843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C5F1E-7396-E04A-9ED4-3AD0CD0B5D5F}" type="datetimeFigureOut">
              <a:rPr lang="en-US" smtClean="0"/>
              <a:t>5/24/2016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6212A-109B-074C-AA2B-912A02772CF1}" type="slidenum">
              <a:rPr lang="en-US" smtClean="0"/>
              <a:t>‹#›</a:t>
            </a:fld>
            <a:endParaRPr lang="en-US"/>
          </a:p>
        </p:txBody>
      </p:sp>
    </p:spTree>
    <p:extLst>
      <p:ext uri="{BB962C8B-B14F-4D97-AF65-F5344CB8AC3E}">
        <p14:creationId xmlns:p14="http://schemas.microsoft.com/office/powerpoint/2010/main" val="37820476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38" eaLnBrk="0" hangingPunct="0">
              <a:defRPr sz="2400">
                <a:solidFill>
                  <a:schemeClr val="tx1"/>
                </a:solidFill>
                <a:latin typeface="Arial" charset="0"/>
                <a:ea typeface="ＭＳ Ｐゴシック" charset="0"/>
                <a:cs typeface="ＭＳ Ｐゴシック" charset="0"/>
              </a:defRPr>
            </a:lvl1pPr>
            <a:lvl2pPr marL="742950" indent="-285750" defTabSz="465138" eaLnBrk="0" hangingPunct="0">
              <a:defRPr sz="2400">
                <a:solidFill>
                  <a:schemeClr val="tx1"/>
                </a:solidFill>
                <a:latin typeface="Arial" charset="0"/>
                <a:ea typeface="ＭＳ Ｐゴシック" charset="0"/>
              </a:defRPr>
            </a:lvl2pPr>
            <a:lvl3pPr marL="1143000" indent="-228600" defTabSz="465138" eaLnBrk="0" hangingPunct="0">
              <a:defRPr sz="2400">
                <a:solidFill>
                  <a:schemeClr val="tx1"/>
                </a:solidFill>
                <a:latin typeface="Arial" charset="0"/>
                <a:ea typeface="ＭＳ Ｐゴシック" charset="0"/>
              </a:defRPr>
            </a:lvl3pPr>
            <a:lvl4pPr marL="1600200" indent="-228600" defTabSz="465138" eaLnBrk="0" hangingPunct="0">
              <a:defRPr sz="2400">
                <a:solidFill>
                  <a:schemeClr val="tx1"/>
                </a:solidFill>
                <a:latin typeface="Arial" charset="0"/>
                <a:ea typeface="ＭＳ Ｐゴシック" charset="0"/>
              </a:defRPr>
            </a:lvl4pPr>
            <a:lvl5pPr marL="2057400" indent="-228600" defTabSz="465138" eaLnBrk="0" hangingPunct="0">
              <a:defRPr sz="2400">
                <a:solidFill>
                  <a:schemeClr val="tx1"/>
                </a:solidFill>
                <a:latin typeface="Arial" charset="0"/>
                <a:ea typeface="ＭＳ Ｐゴシック" charset="0"/>
              </a:defRPr>
            </a:lvl5pPr>
            <a:lvl6pPr marL="2514600" indent="-228600" defTabSz="4651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651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651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65138" eaLnBrk="0" fontAlgn="base" hangingPunct="0">
              <a:spcBef>
                <a:spcPct val="0"/>
              </a:spcBef>
              <a:spcAft>
                <a:spcPct val="0"/>
              </a:spcAft>
              <a:defRPr sz="2400">
                <a:solidFill>
                  <a:schemeClr val="tx1"/>
                </a:solidFill>
                <a:latin typeface="Arial" charset="0"/>
                <a:ea typeface="ＭＳ Ｐゴシック" charset="0"/>
              </a:defRPr>
            </a:lvl9pPr>
          </a:lstStyle>
          <a:p>
            <a:fld id="{FB5BC883-AE1E-9047-B5F7-F255CE6A5203}" type="slidenum">
              <a:rPr lang="en-US" sz="1200"/>
              <a:pPr/>
              <a:t>1</a:t>
            </a:fld>
            <a:endParaRPr lang="en-US" sz="1200"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0829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Rot="1" noChangeAspect="1" noChangeArrowheads="1" noTextEdit="1"/>
          </p:cNvSpPr>
          <p:nvPr>
            <p:ph type="sldImg"/>
          </p:nvPr>
        </p:nvSpPr>
        <p:spPr>
          <a:xfrm>
            <a:off x="1144588" y="684213"/>
            <a:ext cx="4572000" cy="3429000"/>
          </a:xfrm>
          <a:ln/>
        </p:spPr>
      </p:sp>
      <p:sp>
        <p:nvSpPr>
          <p:cNvPr id="761859" name="Rectangle 3"/>
          <p:cNvSpPr>
            <a:spLocks noGrp="1" noChangeArrowheads="1"/>
          </p:cNvSpPr>
          <p:nvPr>
            <p:ph type="body" idx="1"/>
          </p:nvPr>
        </p:nvSpPr>
        <p:spPr>
          <a:xfrm>
            <a:off x="917707" y="4342777"/>
            <a:ext cx="5024137" cy="4116671"/>
          </a:xfrm>
        </p:spPr>
        <p:txBody>
          <a:bodyPr/>
          <a:lstStyle/>
          <a:p>
            <a:pPr>
              <a:buFontTx/>
              <a:buChar char="•"/>
            </a:pPr>
            <a:r>
              <a:rPr lang="en-US" dirty="0">
                <a:cs typeface="Arial" charset="0"/>
              </a:rPr>
              <a:t>Evergreen Packaging maintains leading positions in each of its major product categories, deriving over 70% of its net sales from product segments where it is the #1 or #2 supplier.</a:t>
            </a:r>
            <a:endParaRPr lang="en-US" dirty="0">
              <a:cs typeface="Times New Roman" pitchFamily="18" charset="0"/>
            </a:endParaRPr>
          </a:p>
          <a:p>
            <a:endParaRPr lang="en-US" dirty="0"/>
          </a:p>
        </p:txBody>
      </p:sp>
    </p:spTree>
    <p:extLst>
      <p:ext uri="{BB962C8B-B14F-4D97-AF65-F5344CB8AC3E}">
        <p14:creationId xmlns:p14="http://schemas.microsoft.com/office/powerpoint/2010/main" val="156866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mills produce a diverse number of coated and uncoated paper, liquid packaging board, </a:t>
            </a:r>
            <a:r>
              <a:rPr lang="en-US" baseline="0" dirty="0" err="1" smtClean="0"/>
              <a:t>cupstock</a:t>
            </a:r>
            <a:r>
              <a:rPr lang="en-US" baseline="0" dirty="0" smtClean="0"/>
              <a:t> and PET board for </a:t>
            </a:r>
            <a:r>
              <a:rPr lang="en-US" baseline="0" dirty="0" err="1" smtClean="0"/>
              <a:t>ovenable</a:t>
            </a:r>
            <a:r>
              <a:rPr lang="en-US" baseline="0" dirty="0" smtClean="0"/>
              <a:t> trays. In addition our converting facilities produce cartons for a number of national food and beverage brands, as well as local and regional companies. Our equipment divisions in Cedar Rapids and Shanghai produce filling equipment for the beverage industry, and through our sister company, CSI, we market the spouts for cartons as well. All in all, a diverse set of products that are found in the majority of US households.</a:t>
            </a:r>
            <a:endParaRPr lang="en-US" dirty="0"/>
          </a:p>
        </p:txBody>
      </p:sp>
      <p:sp>
        <p:nvSpPr>
          <p:cNvPr id="4" name="Slide Number Placeholder 3"/>
          <p:cNvSpPr>
            <a:spLocks noGrp="1"/>
          </p:cNvSpPr>
          <p:nvPr>
            <p:ph type="sldNum" sz="quarter" idx="10"/>
          </p:nvPr>
        </p:nvSpPr>
        <p:spPr/>
        <p:txBody>
          <a:bodyPr/>
          <a:lstStyle/>
          <a:p>
            <a:fld id="{F506212A-109B-074C-AA2B-912A02772CF1}" type="slidenum">
              <a:rPr lang="en-US" smtClean="0"/>
              <a:t>3</a:t>
            </a:fld>
            <a:endParaRPr lang="en-US"/>
          </a:p>
        </p:txBody>
      </p:sp>
    </p:spTree>
    <p:extLst>
      <p:ext uri="{BB962C8B-B14F-4D97-AF65-F5344CB8AC3E}">
        <p14:creationId xmlns:p14="http://schemas.microsoft.com/office/powerpoint/2010/main" val="266058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44588" y="685800"/>
            <a:ext cx="4572000" cy="3429000"/>
          </a:xfrm>
          <a:noFill/>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5" name="Rectangle 3"/>
          <p:cNvSpPr>
            <a:spLocks noGrp="1" noChangeArrowheads="1"/>
          </p:cNvSpPr>
          <p:nvPr>
            <p:ph type="body" idx="1"/>
          </p:nvPr>
        </p:nvSpPr>
        <p:spPr>
          <a:xfrm>
            <a:off x="686421" y="4340905"/>
            <a:ext cx="5485158" cy="411761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172" tIns="43584" rIns="87172" bIns="43584"/>
          <a:lstStyle/>
          <a:p>
            <a:endParaRPr lang="ja-JP" altLang="en-US" dirty="0" smtClean="0"/>
          </a:p>
        </p:txBody>
      </p:sp>
    </p:spTree>
    <p:extLst>
      <p:ext uri="{BB962C8B-B14F-4D97-AF65-F5344CB8AC3E}">
        <p14:creationId xmlns:p14="http://schemas.microsoft.com/office/powerpoint/2010/main" val="2284379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4" name="Title 1"/>
          <p:cNvSpPr>
            <a:spLocks noGrp="1"/>
          </p:cNvSpPr>
          <p:nvPr>
            <p:ph type="ctrTitle"/>
          </p:nvPr>
        </p:nvSpPr>
        <p:spPr>
          <a:xfrm>
            <a:off x="822960" y="3279537"/>
            <a:ext cx="7305041" cy="1085407"/>
          </a:xfrm>
        </p:spPr>
        <p:txBody>
          <a:bodyPr>
            <a:normAutofit/>
          </a:bodyPr>
          <a:lstStyle>
            <a:lvl1pPr>
              <a:defRPr sz="3600" b="0" i="0">
                <a:solidFill>
                  <a:schemeClr val="tx1">
                    <a:lumMod val="65000"/>
                    <a:lumOff val="35000"/>
                  </a:schemeClr>
                </a:solidFill>
                <a:latin typeface="Century Gothic"/>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851073" y="4769038"/>
            <a:ext cx="7276928" cy="378906"/>
          </a:xfrm>
        </p:spPr>
        <p:txBody>
          <a:bodyPr>
            <a:noAutofit/>
          </a:bodyPr>
          <a:lstStyle>
            <a:lvl1pPr marL="0" indent="0" algn="l">
              <a:buNone/>
              <a:defRPr sz="2000" i="1">
                <a:solidFill>
                  <a:srgbClr val="595959"/>
                </a:solidFill>
                <a:latin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0"/>
            <a:ext cx="528320" cy="6858000"/>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lighttre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320" y="-90710"/>
            <a:ext cx="7607300" cy="2870200"/>
          </a:xfrm>
          <a:prstGeom prst="rect">
            <a:avLst/>
          </a:prstGeom>
        </p:spPr>
      </p:pic>
      <p:pic>
        <p:nvPicPr>
          <p:cNvPr id="8" name="Picture 7" descr="ep_logo_process-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9"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dirty="0" smtClean="0">
              <a:solidFill>
                <a:srgbClr val="A6A6A6"/>
              </a:solidFill>
              <a:latin typeface="Century Gothic" pitchFamily="34" charset="0"/>
              <a:cs typeface="Arial" pitchFamily="34" charset="0"/>
            </a:endParaRPr>
          </a:p>
        </p:txBody>
      </p:sp>
      <p:sp>
        <p:nvSpPr>
          <p:cNvPr id="11" name="TextBox 10"/>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sp>
        <p:nvSpPr>
          <p:cNvPr id="10" name="Rectangle 9"/>
          <p:cNvSpPr>
            <a:spLocks noChangeAspect="1"/>
          </p:cNvSpPr>
          <p:nvPr userDrawn="1"/>
        </p:nvSpPr>
        <p:spPr>
          <a:xfrm>
            <a:off x="-4" y="1669776"/>
            <a:ext cx="532900" cy="554729"/>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a:spLocks noChangeAspect="1"/>
          </p:cNvSpPr>
          <p:nvPr userDrawn="1"/>
        </p:nvSpPr>
        <p:spPr>
          <a:xfrm>
            <a:off x="-3" y="2224505"/>
            <a:ext cx="532900" cy="554729"/>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a:spLocks noChangeAspect="1"/>
          </p:cNvSpPr>
          <p:nvPr userDrawn="1"/>
        </p:nvSpPr>
        <p:spPr>
          <a:xfrm>
            <a:off x="-3631" y="2779234"/>
            <a:ext cx="532900" cy="554729"/>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noChangeAspect="1"/>
          </p:cNvSpPr>
          <p:nvPr userDrawn="1"/>
        </p:nvSpPr>
        <p:spPr>
          <a:xfrm>
            <a:off x="-3" y="560318"/>
            <a:ext cx="532900" cy="554729"/>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a:spLocks noChangeAspect="1"/>
          </p:cNvSpPr>
          <p:nvPr userDrawn="1"/>
        </p:nvSpPr>
        <p:spPr>
          <a:xfrm>
            <a:off x="-3" y="1115047"/>
            <a:ext cx="532900" cy="554729"/>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879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Group Text ">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sp>
        <p:nvSpPr>
          <p:cNvPr id="11" name="Content Placeholder 2"/>
          <p:cNvSpPr>
            <a:spLocks noGrp="1"/>
          </p:cNvSpPr>
          <p:nvPr>
            <p:ph idx="1"/>
          </p:nvPr>
        </p:nvSpPr>
        <p:spPr>
          <a:xfrm>
            <a:off x="444499" y="1124856"/>
            <a:ext cx="7982857" cy="5001307"/>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1768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0" y="244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625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1006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1387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112758818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Group Text w Subhea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1768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0" y="244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625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1006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1387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444499" y="1387925"/>
            <a:ext cx="7982857" cy="4738238"/>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
        <p:nvSpPr>
          <p:cNvPr id="17" name="Subtitle 2"/>
          <p:cNvSpPr>
            <a:spLocks noGrp="1"/>
          </p:cNvSpPr>
          <p:nvPr>
            <p:ph type="subTitle" idx="10"/>
          </p:nvPr>
        </p:nvSpPr>
        <p:spPr>
          <a:xfrm>
            <a:off x="444499" y="825505"/>
            <a:ext cx="8309429" cy="378906"/>
          </a:xfrm>
        </p:spPr>
        <p:txBody>
          <a:bodyPr>
            <a:noAutofit/>
          </a:bodyPr>
          <a:lstStyle>
            <a:lvl1pPr marL="0" indent="0" algn="l">
              <a:buNone/>
              <a:defRPr sz="1600" i="1">
                <a:solidFill>
                  <a:srgbClr val="A4C943"/>
                </a:solidFill>
                <a:latin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769314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ellow Group Divider Slide">
    <p:bg>
      <p:bgPr>
        <a:solidFill>
          <a:srgbClr val="8FBA3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1362531" y="2766779"/>
            <a:ext cx="7781469"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1366158" y="2385779"/>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8620" y="6145048"/>
            <a:ext cx="1713024" cy="518189"/>
          </a:xfrm>
          <a:prstGeom prst="rect">
            <a:avLst/>
          </a:prstGeom>
        </p:spPr>
      </p:pic>
      <p:sp>
        <p:nvSpPr>
          <p:cNvPr id="6" name="Title 1"/>
          <p:cNvSpPr>
            <a:spLocks noGrp="1"/>
          </p:cNvSpPr>
          <p:nvPr>
            <p:ph type="title"/>
          </p:nvPr>
        </p:nvSpPr>
        <p:spPr>
          <a:xfrm>
            <a:off x="1810659" y="1934975"/>
            <a:ext cx="6952341" cy="1004165"/>
          </a:xfrm>
        </p:spPr>
        <p:txBody>
          <a:bodyPr>
            <a:normAutofit/>
          </a:bodyPr>
          <a:lstStyle>
            <a:lvl1pPr>
              <a:lnSpc>
                <a:spcPct val="130000"/>
              </a:lnSpc>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31968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Group Divider Slide">
    <p:bg>
      <p:bgPr>
        <a:solidFill>
          <a:srgbClr val="8FBA3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1362531" y="2766779"/>
            <a:ext cx="7781469"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1366158" y="2385779"/>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8620" y="6145048"/>
            <a:ext cx="1713024" cy="518189"/>
          </a:xfrm>
          <a:prstGeom prst="rect">
            <a:avLst/>
          </a:prstGeom>
        </p:spPr>
      </p:pic>
      <p:sp>
        <p:nvSpPr>
          <p:cNvPr id="6" name="Title 1"/>
          <p:cNvSpPr>
            <a:spLocks noGrp="1"/>
          </p:cNvSpPr>
          <p:nvPr>
            <p:ph type="title"/>
          </p:nvPr>
        </p:nvSpPr>
        <p:spPr>
          <a:xfrm>
            <a:off x="1810659" y="1934975"/>
            <a:ext cx="6952341" cy="1004165"/>
          </a:xfrm>
        </p:spPr>
        <p:txBody>
          <a:bodyPr>
            <a:normAutofit/>
          </a:bodyPr>
          <a:lstStyle>
            <a:lvl1pPr>
              <a:lnSpc>
                <a:spcPct val="130000"/>
              </a:lnSpc>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319686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Group Divider Slide">
    <p:bg>
      <p:bgPr>
        <a:solidFill>
          <a:srgbClr val="8FBA3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1362531" y="2766779"/>
            <a:ext cx="7781469"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1366158" y="2385779"/>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8620" y="6145048"/>
            <a:ext cx="1713024" cy="518189"/>
          </a:xfrm>
          <a:prstGeom prst="rect">
            <a:avLst/>
          </a:prstGeom>
        </p:spPr>
      </p:pic>
      <p:sp>
        <p:nvSpPr>
          <p:cNvPr id="6" name="Title 1"/>
          <p:cNvSpPr>
            <a:spLocks noGrp="1"/>
          </p:cNvSpPr>
          <p:nvPr>
            <p:ph type="title"/>
          </p:nvPr>
        </p:nvSpPr>
        <p:spPr>
          <a:xfrm>
            <a:off x="1810659" y="1934975"/>
            <a:ext cx="6952341" cy="1004165"/>
          </a:xfrm>
        </p:spPr>
        <p:txBody>
          <a:bodyPr>
            <a:normAutofit/>
          </a:bodyPr>
          <a:lstStyle>
            <a:lvl1pPr>
              <a:lnSpc>
                <a:spcPct val="130000"/>
              </a:lnSpc>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3196869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Group Divider Slide">
    <p:bg>
      <p:bgPr>
        <a:solidFill>
          <a:srgbClr val="8FBA3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1362531" y="2766779"/>
            <a:ext cx="7781469"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1366158" y="2385779"/>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8620" y="6145048"/>
            <a:ext cx="1713024" cy="518189"/>
          </a:xfrm>
          <a:prstGeom prst="rect">
            <a:avLst/>
          </a:prstGeom>
        </p:spPr>
      </p:pic>
      <p:sp>
        <p:nvSpPr>
          <p:cNvPr id="6" name="Title 1"/>
          <p:cNvSpPr>
            <a:spLocks noGrp="1"/>
          </p:cNvSpPr>
          <p:nvPr>
            <p:ph type="title"/>
          </p:nvPr>
        </p:nvSpPr>
        <p:spPr>
          <a:xfrm>
            <a:off x="1810659" y="1934975"/>
            <a:ext cx="6952341" cy="1004165"/>
          </a:xfrm>
        </p:spPr>
        <p:txBody>
          <a:bodyPr>
            <a:normAutofit/>
          </a:bodyPr>
          <a:lstStyle>
            <a:lvl1pPr>
              <a:lnSpc>
                <a:spcPct val="130000"/>
              </a:lnSpc>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319686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Group Divider Slide">
    <p:bg>
      <p:bgPr>
        <a:solidFill>
          <a:srgbClr val="8FBA3F"/>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1362531" y="2766779"/>
            <a:ext cx="7781469"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1366158" y="2385779"/>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8620" y="6145048"/>
            <a:ext cx="1713024" cy="518189"/>
          </a:xfrm>
          <a:prstGeom prst="rect">
            <a:avLst/>
          </a:prstGeom>
        </p:spPr>
      </p:pic>
      <p:sp>
        <p:nvSpPr>
          <p:cNvPr id="6" name="Title 1"/>
          <p:cNvSpPr>
            <a:spLocks noGrp="1"/>
          </p:cNvSpPr>
          <p:nvPr>
            <p:ph type="title"/>
          </p:nvPr>
        </p:nvSpPr>
        <p:spPr>
          <a:xfrm>
            <a:off x="1810659" y="1934975"/>
            <a:ext cx="6952341" cy="1004165"/>
          </a:xfrm>
        </p:spPr>
        <p:txBody>
          <a:bodyPr>
            <a:normAutofit/>
          </a:bodyPr>
          <a:lstStyle>
            <a:lvl1pPr>
              <a:lnSpc>
                <a:spcPct val="130000"/>
              </a:lnSpc>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333480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age">
    <p:bg>
      <p:bgRef idx="1001">
        <a:schemeClr val="bg1"/>
      </p:bgRef>
    </p:bg>
    <p:spTree>
      <p:nvGrpSpPr>
        <p:cNvPr id="1" name=""/>
        <p:cNvGrpSpPr/>
        <p:nvPr/>
      </p:nvGrpSpPr>
      <p:grpSpPr>
        <a:xfrm>
          <a:off x="0" y="0"/>
          <a:ext cx="0" cy="0"/>
          <a:chOff x="0" y="0"/>
          <a:chExt cx="0" cy="0"/>
        </a:xfrm>
      </p:grpSpPr>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spTree>
    <p:extLst>
      <p:ext uri="{BB962C8B-B14F-4D97-AF65-F5344CB8AC3E}">
        <p14:creationId xmlns:p14="http://schemas.microsoft.com/office/powerpoint/2010/main" val="41107048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959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Group Text">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sp>
        <p:nvSpPr>
          <p:cNvPr id="10"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
        <p:nvSpPr>
          <p:cNvPr id="11" name="Content Placeholder 2"/>
          <p:cNvSpPr>
            <a:spLocks noGrp="1"/>
          </p:cNvSpPr>
          <p:nvPr>
            <p:ph idx="1"/>
          </p:nvPr>
        </p:nvSpPr>
        <p:spPr>
          <a:xfrm>
            <a:off x="444499" y="1124856"/>
            <a:ext cx="7982857" cy="5001307"/>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244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0" y="625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1006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1387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1768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3474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Group Text w Subhea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sp>
        <p:nvSpPr>
          <p:cNvPr id="11" name="Content Placeholder 2"/>
          <p:cNvSpPr>
            <a:spLocks noGrp="1"/>
          </p:cNvSpPr>
          <p:nvPr>
            <p:ph idx="1"/>
          </p:nvPr>
        </p:nvSpPr>
        <p:spPr>
          <a:xfrm>
            <a:off x="444499" y="1387925"/>
            <a:ext cx="7982857" cy="4738238"/>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
        <p:nvSpPr>
          <p:cNvPr id="16" name="Subtitle 2"/>
          <p:cNvSpPr>
            <a:spLocks noGrp="1"/>
          </p:cNvSpPr>
          <p:nvPr>
            <p:ph type="subTitle" idx="10"/>
          </p:nvPr>
        </p:nvSpPr>
        <p:spPr>
          <a:xfrm>
            <a:off x="444499" y="825505"/>
            <a:ext cx="8309429" cy="378906"/>
          </a:xfrm>
        </p:spPr>
        <p:txBody>
          <a:bodyPr>
            <a:noAutofit/>
          </a:bodyPr>
          <a:lstStyle>
            <a:lvl1pPr marL="0" indent="0" algn="l">
              <a:buNone/>
              <a:defRPr sz="1600" i="1">
                <a:solidFill>
                  <a:srgbClr val="A4C943"/>
                </a:solidFill>
                <a:latin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Rectangle 16"/>
          <p:cNvSpPr/>
          <p:nvPr userDrawn="1"/>
        </p:nvSpPr>
        <p:spPr>
          <a:xfrm>
            <a:off x="-1" y="244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0" y="625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0" y="1006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0" y="1387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1768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1296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Group Text">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sp>
        <p:nvSpPr>
          <p:cNvPr id="11" name="Content Placeholder 2"/>
          <p:cNvSpPr>
            <a:spLocks noGrp="1"/>
          </p:cNvSpPr>
          <p:nvPr>
            <p:ph idx="1"/>
          </p:nvPr>
        </p:nvSpPr>
        <p:spPr>
          <a:xfrm>
            <a:off x="444499" y="1124856"/>
            <a:ext cx="7982857" cy="5001307"/>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625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0" y="1006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1387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1768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244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42639151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Group Text w Subhea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
          </p:nvPr>
        </p:nvSpPr>
        <p:spPr>
          <a:xfrm>
            <a:off x="444499" y="1387925"/>
            <a:ext cx="7982857" cy="4738238"/>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
        <p:nvSpPr>
          <p:cNvPr id="17" name="Subtitle 2"/>
          <p:cNvSpPr>
            <a:spLocks noGrp="1"/>
          </p:cNvSpPr>
          <p:nvPr>
            <p:ph type="subTitle" idx="10"/>
          </p:nvPr>
        </p:nvSpPr>
        <p:spPr>
          <a:xfrm>
            <a:off x="444499" y="825505"/>
            <a:ext cx="8309429" cy="378906"/>
          </a:xfrm>
        </p:spPr>
        <p:txBody>
          <a:bodyPr>
            <a:noAutofit/>
          </a:bodyPr>
          <a:lstStyle>
            <a:lvl1pPr marL="0" indent="0" algn="l">
              <a:buNone/>
              <a:defRPr sz="1600" i="1">
                <a:solidFill>
                  <a:srgbClr val="A4C943"/>
                </a:solidFill>
                <a:latin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ectangle 14"/>
          <p:cNvSpPr/>
          <p:nvPr userDrawn="1"/>
        </p:nvSpPr>
        <p:spPr>
          <a:xfrm>
            <a:off x="-1" y="625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0" y="1006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0" y="1387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0" y="1768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244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6472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Group Text ">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sp>
        <p:nvSpPr>
          <p:cNvPr id="11" name="Content Placeholder 2"/>
          <p:cNvSpPr>
            <a:spLocks noGrp="1"/>
          </p:cNvSpPr>
          <p:nvPr>
            <p:ph idx="1"/>
          </p:nvPr>
        </p:nvSpPr>
        <p:spPr>
          <a:xfrm>
            <a:off x="444499" y="1124856"/>
            <a:ext cx="7982857" cy="5001307"/>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1006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0" y="1387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1768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244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625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42655999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Group Text w Subhea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
          </p:nvPr>
        </p:nvSpPr>
        <p:spPr>
          <a:xfrm>
            <a:off x="444499" y="1387925"/>
            <a:ext cx="7982857" cy="4738238"/>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
        <p:nvSpPr>
          <p:cNvPr id="17" name="Subtitle 2"/>
          <p:cNvSpPr>
            <a:spLocks noGrp="1"/>
          </p:cNvSpPr>
          <p:nvPr>
            <p:ph type="subTitle" idx="10"/>
          </p:nvPr>
        </p:nvSpPr>
        <p:spPr>
          <a:xfrm>
            <a:off x="444499" y="825505"/>
            <a:ext cx="8309429" cy="378906"/>
          </a:xfrm>
        </p:spPr>
        <p:txBody>
          <a:bodyPr>
            <a:noAutofit/>
          </a:bodyPr>
          <a:lstStyle>
            <a:lvl1pPr marL="0" indent="0" algn="l">
              <a:buNone/>
              <a:defRPr sz="1600" i="1">
                <a:solidFill>
                  <a:srgbClr val="A4C943"/>
                </a:solidFill>
                <a:latin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ectangle 14"/>
          <p:cNvSpPr/>
          <p:nvPr userDrawn="1"/>
        </p:nvSpPr>
        <p:spPr>
          <a:xfrm>
            <a:off x="-1" y="1006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0" y="1387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68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0" y="244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625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5467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Group Text ">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sp>
        <p:nvSpPr>
          <p:cNvPr id="11" name="Content Placeholder 2"/>
          <p:cNvSpPr>
            <a:spLocks noGrp="1"/>
          </p:cNvSpPr>
          <p:nvPr>
            <p:ph idx="1"/>
          </p:nvPr>
        </p:nvSpPr>
        <p:spPr>
          <a:xfrm>
            <a:off x="444499" y="1124856"/>
            <a:ext cx="7982857" cy="5001307"/>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1387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0" y="1768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244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625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1006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33743001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Group Text w Subhea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flipH="1">
            <a:off x="0" y="0"/>
            <a:ext cx="9144000" cy="779412"/>
          </a:xfrm>
          <a:prstGeom prst="rect">
            <a:avLst/>
          </a:prstGeom>
          <a:solidFill>
            <a:srgbClr val="A4C9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ep_logo_proces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7786" y="6236987"/>
            <a:ext cx="1327433" cy="501650"/>
          </a:xfrm>
          <a:prstGeom prst="rect">
            <a:avLst/>
          </a:prstGeom>
        </p:spPr>
      </p:pic>
      <p:sp>
        <p:nvSpPr>
          <p:cNvPr id="8" name="Slide Number Placeholder 3"/>
          <p:cNvSpPr txBox="1">
            <a:spLocks/>
          </p:cNvSpPr>
          <p:nvPr userDrawn="1"/>
        </p:nvSpPr>
        <p:spPr>
          <a:xfrm>
            <a:off x="5921375" y="6530975"/>
            <a:ext cx="539750" cy="223838"/>
          </a:xfrm>
          <a:prstGeom prst="rect">
            <a:avLst/>
          </a:prstGeom>
        </p:spPr>
        <p:txBody>
          <a:bodyPr anchor="ct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4F41F4D-77D2-4909-A80B-06A268FE435F}" type="slidenum">
              <a:rPr lang="en-US" sz="800" smtClean="0">
                <a:solidFill>
                  <a:srgbClr val="A6A6A6"/>
                </a:solidFill>
                <a:latin typeface="Century Gothic" pitchFamily="34" charset="0"/>
                <a:cs typeface="Arial" pitchFamily="34" charset="0"/>
              </a:rPr>
              <a:pPr eaLnBrk="1" hangingPunct="1">
                <a:defRPr/>
              </a:pPr>
              <a:t>‹#›</a:t>
            </a:fld>
            <a:endParaRPr lang="en-US" sz="800" smtClean="0">
              <a:solidFill>
                <a:srgbClr val="A6A6A6"/>
              </a:solidFill>
              <a:latin typeface="Century Gothic" pitchFamily="34" charset="0"/>
              <a:cs typeface="Arial" pitchFamily="34" charset="0"/>
            </a:endParaRPr>
          </a:p>
        </p:txBody>
      </p:sp>
      <p:sp>
        <p:nvSpPr>
          <p:cNvPr id="9" name="TextBox 8"/>
          <p:cNvSpPr txBox="1">
            <a:spLocks noChangeArrowheads="1"/>
          </p:cNvSpPr>
          <p:nvPr userDrawn="1"/>
        </p:nvSpPr>
        <p:spPr bwMode="auto">
          <a:xfrm>
            <a:off x="2527300" y="6538913"/>
            <a:ext cx="3524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smtClean="0">
                <a:solidFill>
                  <a:srgbClr val="A6A6A6"/>
                </a:solidFill>
                <a:latin typeface="Century Gothic" charset="0"/>
                <a:cs typeface="Century Gothic" charset="0"/>
              </a:rPr>
              <a:t>Confidential and Proprietary information of Evergreen Packaging  | </a:t>
            </a:r>
          </a:p>
        </p:txBody>
      </p:sp>
      <p:cxnSp>
        <p:nvCxnSpPr>
          <p:cNvPr id="3" name="Straight Connector 2"/>
          <p:cNvCxnSpPr/>
          <p:nvPr userDrawn="1"/>
        </p:nvCxnSpPr>
        <p:spPr>
          <a:xfrm>
            <a:off x="-3628" y="625925"/>
            <a:ext cx="9147628"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1387925"/>
            <a:ext cx="366011" cy="381000"/>
          </a:xfrm>
          <a:prstGeom prst="rect">
            <a:avLst/>
          </a:prstGeom>
          <a:solidFill>
            <a:srgbClr val="4A75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0" y="1768925"/>
            <a:ext cx="366011" cy="381000"/>
          </a:xfrm>
          <a:prstGeom prst="rect">
            <a:avLst/>
          </a:prstGeom>
          <a:solidFill>
            <a:srgbClr val="91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244925"/>
            <a:ext cx="366011" cy="381000"/>
          </a:xfrm>
          <a:prstGeom prst="rect">
            <a:avLst/>
          </a:prstGeom>
          <a:solidFill>
            <a:srgbClr val="E18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625925"/>
            <a:ext cx="366011" cy="381000"/>
          </a:xfrm>
          <a:prstGeom prst="rect">
            <a:avLst/>
          </a:prstGeom>
          <a:solidFill>
            <a:srgbClr val="EEC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1006925"/>
            <a:ext cx="366011" cy="381000"/>
          </a:xfrm>
          <a:prstGeom prst="rect">
            <a:avLst/>
          </a:prstGeom>
          <a:solidFill>
            <a:srgbClr val="5B2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a:spLocks noGrp="1"/>
          </p:cNvSpPr>
          <p:nvPr>
            <p:ph idx="1"/>
          </p:nvPr>
        </p:nvSpPr>
        <p:spPr>
          <a:xfrm>
            <a:off x="444499" y="1387925"/>
            <a:ext cx="7982857" cy="4738238"/>
          </a:xfrm>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
          <p:cNvSpPr>
            <a:spLocks noGrp="1"/>
          </p:cNvSpPr>
          <p:nvPr>
            <p:ph type="title"/>
          </p:nvPr>
        </p:nvSpPr>
        <p:spPr>
          <a:xfrm>
            <a:off x="444500" y="-115169"/>
            <a:ext cx="8309429" cy="1004165"/>
          </a:xfrm>
        </p:spPr>
        <p:txBody>
          <a:bodyPr>
            <a:normAutofit/>
          </a:bodyPr>
          <a:lstStyle>
            <a:lvl1pPr>
              <a:defRPr sz="2400"/>
            </a:lvl1pPr>
          </a:lstStyle>
          <a:p>
            <a:r>
              <a:rPr lang="en-US" dirty="0" smtClean="0"/>
              <a:t>Click to edit Master title style</a:t>
            </a:r>
            <a:endParaRPr lang="en-US" dirty="0"/>
          </a:p>
        </p:txBody>
      </p:sp>
      <p:sp>
        <p:nvSpPr>
          <p:cNvPr id="17" name="Subtitle 2"/>
          <p:cNvSpPr>
            <a:spLocks noGrp="1"/>
          </p:cNvSpPr>
          <p:nvPr>
            <p:ph type="subTitle" idx="10"/>
          </p:nvPr>
        </p:nvSpPr>
        <p:spPr>
          <a:xfrm>
            <a:off x="444499" y="825505"/>
            <a:ext cx="8309429" cy="378906"/>
          </a:xfrm>
        </p:spPr>
        <p:txBody>
          <a:bodyPr>
            <a:noAutofit/>
          </a:bodyPr>
          <a:lstStyle>
            <a:lvl1pPr marL="0" indent="0" algn="l">
              <a:buNone/>
              <a:defRPr sz="1600" i="1">
                <a:solidFill>
                  <a:srgbClr val="A4C943"/>
                </a:solidFill>
                <a:latin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569718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422" y="-20587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584" y="1261340"/>
            <a:ext cx="7660312" cy="48648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274687"/>
      </p:ext>
    </p:extLst>
  </p:cSld>
  <p:clrMap bg1="lt1" tx1="dk1" bg2="lt2" tx2="dk2" accent1="accent1" accent2="accent2" accent3="accent3" accent4="accent4" accent5="accent5" accent6="accent6" hlink="hlink" folHlink="folHlink"/>
  <p:sldLayoutIdLst>
    <p:sldLayoutId id="2147483664" r:id="rId1"/>
    <p:sldLayoutId id="2147483686" r:id="rId2"/>
    <p:sldLayoutId id="2147483699" r:id="rId3"/>
    <p:sldLayoutId id="2147483687" r:id="rId4"/>
    <p:sldLayoutId id="2147483700" r:id="rId5"/>
    <p:sldLayoutId id="2147483688" r:id="rId6"/>
    <p:sldLayoutId id="2147483701" r:id="rId7"/>
    <p:sldLayoutId id="2147483689" r:id="rId8"/>
    <p:sldLayoutId id="2147483702" r:id="rId9"/>
    <p:sldLayoutId id="2147483690" r:id="rId10"/>
    <p:sldLayoutId id="2147483703" r:id="rId11"/>
    <p:sldLayoutId id="2147483694" r:id="rId12"/>
    <p:sldLayoutId id="2147483695" r:id="rId13"/>
    <p:sldLayoutId id="2147483696" r:id="rId14"/>
    <p:sldLayoutId id="2147483697" r:id="rId15"/>
    <p:sldLayoutId id="2147483704" r:id="rId16"/>
    <p:sldLayoutId id="2147483698" r:id="rId17"/>
    <p:sldLayoutId id="2147483705" r:id="rId18"/>
  </p:sldLayoutIdLst>
  <p:txStyles>
    <p:titleStyle>
      <a:lvl1pPr algn="l" defTabSz="457200" rtl="0" eaLnBrk="1" latinLnBrk="0" hangingPunct="1">
        <a:spcBef>
          <a:spcPct val="0"/>
        </a:spcBef>
        <a:buNone/>
        <a:defRPr sz="3200" kern="1200">
          <a:solidFill>
            <a:schemeClr val="bg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8.png"/><Relationship Id="rId3" Type="http://schemas.openxmlformats.org/officeDocument/2006/relationships/tags" Target="../tags/tag2.xml"/><Relationship Id="rId7" Type="http://schemas.openxmlformats.org/officeDocument/2006/relationships/notesSlide" Target="../notesSlides/notesSlide2.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tags" Target="../tags/tag1.xml"/><Relationship Id="rId16"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slideLayout" Target="../slideLayouts/slideLayout10.xml"/><Relationship Id="rId11" Type="http://schemas.openxmlformats.org/officeDocument/2006/relationships/image" Target="../media/image6.png"/><Relationship Id="rId5" Type="http://schemas.openxmlformats.org/officeDocument/2006/relationships/tags" Target="../tags/tag4.xml"/><Relationship Id="rId15" Type="http://schemas.openxmlformats.org/officeDocument/2006/relationships/image" Target="../media/image10.png"/><Relationship Id="rId10" Type="http://schemas.openxmlformats.org/officeDocument/2006/relationships/image" Target="../media/image5.emf"/><Relationship Id="rId4" Type="http://schemas.openxmlformats.org/officeDocument/2006/relationships/tags" Target="../tags/tag3.xml"/><Relationship Id="rId9" Type="http://schemas.openxmlformats.org/officeDocument/2006/relationships/oleObject" Target="../embeddings/Microsoft_Word_97_-_2003_Document1.doc"/><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4.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8.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7.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14.png"/><Relationship Id="rId15" Type="http://schemas.openxmlformats.org/officeDocument/2006/relationships/image" Target="../media/image39.png"/><Relationship Id="rId10" Type="http://schemas.openxmlformats.org/officeDocument/2006/relationships/image" Target="../media/image34.jpeg"/><Relationship Id="rId19" Type="http://schemas.openxmlformats.org/officeDocument/2006/relationships/image" Target="../media/image43.png"/><Relationship Id="rId4" Type="http://schemas.openxmlformats.org/officeDocument/2006/relationships/image" Target="../media/image29.emf"/><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105151"/>
            <a:ext cx="7305041" cy="2247900"/>
          </a:xfrm>
        </p:spPr>
        <p:txBody>
          <a:bodyPr>
            <a:normAutofit/>
          </a:bodyPr>
          <a:lstStyle/>
          <a:p>
            <a:r>
              <a:rPr lang="en-US" b="1" dirty="0" smtClean="0">
                <a:solidFill>
                  <a:schemeClr val="tx1"/>
                </a:solidFill>
                <a:latin typeface="Arial" pitchFamily="34" charset="0"/>
                <a:cs typeface="Arial" pitchFamily="34" charset="0"/>
              </a:rPr>
              <a:t>SOLAS – Shippers Point of View</a:t>
            </a:r>
            <a:br>
              <a:rPr lang="en-US" b="1" dirty="0" smtClean="0">
                <a:solidFill>
                  <a:schemeClr val="tx1"/>
                </a:solidFill>
                <a:latin typeface="Arial" pitchFamily="34" charset="0"/>
                <a:cs typeface="Arial" pitchFamily="34" charset="0"/>
              </a:rPr>
            </a:br>
            <a:r>
              <a:rPr lang="en-US" sz="2400" b="1" dirty="0" smtClean="0">
                <a:solidFill>
                  <a:schemeClr val="tx1"/>
                </a:solidFill>
                <a:latin typeface="Arial" pitchFamily="34" charset="0"/>
                <a:cs typeface="Arial" pitchFamily="34" charset="0"/>
              </a:rPr>
              <a:t>Andrew Hooser</a:t>
            </a:r>
            <a:r>
              <a:rPr lang="en-US" b="1" dirty="0" smtClean="0">
                <a:solidFill>
                  <a:schemeClr val="tx1"/>
                </a:solidFill>
                <a:latin typeface="Arial" pitchFamily="34" charset="0"/>
                <a:cs typeface="Arial" pitchFamily="34" charset="0"/>
              </a:rPr>
              <a:t/>
            </a:r>
            <a:br>
              <a:rPr lang="en-US" b="1" dirty="0" smtClean="0">
                <a:solidFill>
                  <a:schemeClr val="tx1"/>
                </a:solidFill>
                <a:latin typeface="Arial" pitchFamily="34" charset="0"/>
                <a:cs typeface="Arial" pitchFamily="34" charset="0"/>
              </a:rPr>
            </a:br>
            <a:endParaRPr lang="en-US" b="1" dirty="0">
              <a:solidFill>
                <a:schemeClr val="tx1"/>
              </a:solidFill>
              <a:latin typeface="Arial" pitchFamily="34" charset="0"/>
              <a:cs typeface="Arial" pitchFamily="34" charset="0"/>
            </a:endParaRPr>
          </a:p>
        </p:txBody>
      </p:sp>
      <p:sp>
        <p:nvSpPr>
          <p:cNvPr id="3" name="Subtitle 2"/>
          <p:cNvSpPr>
            <a:spLocks noGrp="1"/>
          </p:cNvSpPr>
          <p:nvPr>
            <p:ph type="subTitle" idx="1"/>
          </p:nvPr>
        </p:nvSpPr>
        <p:spPr>
          <a:xfrm>
            <a:off x="851073" y="5473888"/>
            <a:ext cx="7276928" cy="378906"/>
          </a:xfrm>
        </p:spPr>
        <p:txBody>
          <a:bodyPr/>
          <a:lstStyle/>
          <a:p>
            <a:r>
              <a:rPr lang="en-US" b="1" dirty="0" smtClean="0">
                <a:solidFill>
                  <a:schemeClr val="tx1"/>
                </a:solidFill>
                <a:latin typeface="Arial" pitchFamily="34" charset="0"/>
                <a:cs typeface="Arial" pitchFamily="34" charset="0"/>
              </a:rPr>
              <a:t>May 2016</a:t>
            </a: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41969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 1 – Weigh the Container</a:t>
            </a:r>
          </a:p>
          <a:p>
            <a:endParaRPr lang="en-US" dirty="0" smtClean="0"/>
          </a:p>
          <a:p>
            <a:r>
              <a:rPr lang="en-US" dirty="0" smtClean="0"/>
              <a:t>Method 2 – Shipper Weighs Contents of Container and Adds Tare Weight</a:t>
            </a:r>
            <a:endParaRPr lang="en-US" dirty="0"/>
          </a:p>
        </p:txBody>
      </p:sp>
      <p:sp>
        <p:nvSpPr>
          <p:cNvPr id="3" name="Title 2"/>
          <p:cNvSpPr>
            <a:spLocks noGrp="1"/>
          </p:cNvSpPr>
          <p:nvPr>
            <p:ph type="title"/>
          </p:nvPr>
        </p:nvSpPr>
        <p:spPr/>
        <p:txBody>
          <a:bodyPr/>
          <a:lstStyle/>
          <a:p>
            <a:r>
              <a:rPr lang="en-US" dirty="0" smtClean="0"/>
              <a:t>IMO/OCEMA SOLAS Guidelines of Submitting Weight</a:t>
            </a:r>
            <a:endParaRPr lang="en-US" dirty="0"/>
          </a:p>
        </p:txBody>
      </p:sp>
    </p:spTree>
    <p:extLst>
      <p:ext uri="{BB962C8B-B14F-4D97-AF65-F5344CB8AC3E}">
        <p14:creationId xmlns:p14="http://schemas.microsoft.com/office/powerpoint/2010/main" val="2673509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499" y="1045833"/>
            <a:ext cx="7982857" cy="5001307"/>
          </a:xfrm>
        </p:spPr>
        <p:txBody>
          <a:bodyPr>
            <a:normAutofit/>
          </a:bodyPr>
          <a:lstStyle/>
          <a:p>
            <a:r>
              <a:rPr lang="en-US" sz="2800" dirty="0" smtClean="0"/>
              <a:t>Exciting!!!</a:t>
            </a:r>
            <a:endParaRPr lang="en-US" sz="2800" dirty="0"/>
          </a:p>
        </p:txBody>
      </p:sp>
      <p:sp>
        <p:nvSpPr>
          <p:cNvPr id="5" name="Rectangle 4"/>
          <p:cNvSpPr/>
          <p:nvPr/>
        </p:nvSpPr>
        <p:spPr>
          <a:xfrm>
            <a:off x="613186" y="6271708"/>
            <a:ext cx="8401722" cy="58629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Method 1 - </a:t>
            </a:r>
            <a:r>
              <a:rPr lang="en-US" dirty="0"/>
              <a:t>Weigh the </a:t>
            </a:r>
            <a:r>
              <a:rPr lang="en-US" dirty="0" smtClean="0"/>
              <a:t>Container </a:t>
            </a:r>
            <a:endParaRPr lang="en-US" dirty="0"/>
          </a:p>
        </p:txBody>
      </p:sp>
      <p:pic>
        <p:nvPicPr>
          <p:cNvPr id="2050" name="Picture 2" descr="http://orig04.deviantart.net/64e2/f/2008/069/8/8/8880ef19b85c87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064" y="1579649"/>
            <a:ext cx="7498292" cy="48738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33688" y="6043348"/>
            <a:ext cx="1343377" cy="68491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smtClean="0"/>
              <a:t>HOS/</a:t>
            </a:r>
            <a:r>
              <a:rPr lang="en-US" sz="1200" dirty="0" err="1" smtClean="0"/>
              <a:t>Elogs</a:t>
            </a:r>
            <a:r>
              <a:rPr lang="en-US" sz="1200" dirty="0" smtClean="0"/>
              <a:t>/Driver Shortage</a:t>
            </a:r>
            <a:endParaRPr lang="en-US" sz="1200" dirty="0"/>
          </a:p>
        </p:txBody>
      </p:sp>
      <p:sp>
        <p:nvSpPr>
          <p:cNvPr id="6" name="Rectangle 5"/>
          <p:cNvSpPr/>
          <p:nvPr/>
        </p:nvSpPr>
        <p:spPr>
          <a:xfrm>
            <a:off x="3539066" y="6043348"/>
            <a:ext cx="1343377" cy="68491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WC Port Congestion</a:t>
            </a:r>
            <a:endParaRPr lang="en-US" dirty="0"/>
          </a:p>
        </p:txBody>
      </p:sp>
      <p:sp>
        <p:nvSpPr>
          <p:cNvPr id="7" name="Rectangle 6"/>
          <p:cNvSpPr/>
          <p:nvPr/>
        </p:nvSpPr>
        <p:spPr>
          <a:xfrm>
            <a:off x="5288844" y="6043348"/>
            <a:ext cx="1343377" cy="68491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t>Chassis Management</a:t>
            </a:r>
            <a:endParaRPr lang="en-US" sz="1600" dirty="0"/>
          </a:p>
        </p:txBody>
      </p:sp>
      <p:sp>
        <p:nvSpPr>
          <p:cNvPr id="8" name="Rectangle 7"/>
          <p:cNvSpPr/>
          <p:nvPr/>
        </p:nvSpPr>
        <p:spPr>
          <a:xfrm>
            <a:off x="6948310" y="6043348"/>
            <a:ext cx="1343377" cy="68491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t>Decaying Infrastructure</a:t>
            </a:r>
            <a:endParaRPr lang="en-US" sz="1600" dirty="0"/>
          </a:p>
        </p:txBody>
      </p:sp>
    </p:spTree>
    <p:extLst>
      <p:ext uri="{BB962C8B-B14F-4D97-AF65-F5344CB8AC3E}">
        <p14:creationId xmlns:p14="http://schemas.microsoft.com/office/powerpoint/2010/main" val="37396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Requires Shipper/Drayman/Port to take on full burden</a:t>
            </a:r>
          </a:p>
          <a:p>
            <a:endParaRPr lang="en-US" dirty="0"/>
          </a:p>
          <a:p>
            <a:r>
              <a:rPr lang="en-US" dirty="0" smtClean="0"/>
              <a:t>Administratively Difficult</a:t>
            </a:r>
          </a:p>
          <a:p>
            <a:endParaRPr lang="en-US" dirty="0"/>
          </a:p>
          <a:p>
            <a:r>
              <a:rPr lang="en-US" dirty="0" smtClean="0"/>
              <a:t>Physically Impossible?/Difficult Without Infrastructure Investment</a:t>
            </a:r>
            <a:endParaRPr lang="en-US" dirty="0"/>
          </a:p>
        </p:txBody>
      </p:sp>
      <p:sp>
        <p:nvSpPr>
          <p:cNvPr id="3" name="Title 2"/>
          <p:cNvSpPr>
            <a:spLocks noGrp="1"/>
          </p:cNvSpPr>
          <p:nvPr>
            <p:ph type="title"/>
          </p:nvPr>
        </p:nvSpPr>
        <p:spPr/>
        <p:txBody>
          <a:bodyPr/>
          <a:lstStyle/>
          <a:p>
            <a:r>
              <a:rPr lang="en-US" dirty="0"/>
              <a:t>Method 1 - Weigh the Container </a:t>
            </a:r>
          </a:p>
        </p:txBody>
      </p:sp>
      <p:pic>
        <p:nvPicPr>
          <p:cNvPr id="3074" name="Picture 2" descr="http://ww3.hdnux.com/photos/36/05/11/7885394/3/920x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506" y="2874958"/>
            <a:ext cx="548938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35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Confusing</a:t>
            </a:r>
            <a:endParaRPr lang="en-US" sz="2800" dirty="0"/>
          </a:p>
        </p:txBody>
      </p:sp>
      <p:sp>
        <p:nvSpPr>
          <p:cNvPr id="3" name="Title 2"/>
          <p:cNvSpPr>
            <a:spLocks noGrp="1"/>
          </p:cNvSpPr>
          <p:nvPr>
            <p:ph type="title"/>
          </p:nvPr>
        </p:nvSpPr>
        <p:spPr/>
        <p:txBody>
          <a:bodyPr>
            <a:normAutofit/>
          </a:bodyPr>
          <a:lstStyle/>
          <a:p>
            <a:r>
              <a:rPr lang="en-US" sz="2000" dirty="0"/>
              <a:t>Method 2 – Shipper Provide Tare Weight + Cargo Weight</a:t>
            </a:r>
          </a:p>
        </p:txBody>
      </p:sp>
      <p:pic>
        <p:nvPicPr>
          <p:cNvPr id="4098" name="Picture 2" descr="http://media.ifunny.com/results/2015/11/24/vkmutfbq8m.jpg"/>
          <p:cNvPicPr>
            <a:picLocks noChangeAspect="1" noChangeArrowheads="1"/>
          </p:cNvPicPr>
          <p:nvPr/>
        </p:nvPicPr>
        <p:blipFill rotWithShape="1">
          <a:blip r:embed="rId2">
            <a:extLst>
              <a:ext uri="{28A0092B-C50C-407E-A947-70E740481C1C}">
                <a14:useLocalDpi xmlns:a14="http://schemas.microsoft.com/office/drawing/2010/main" val="0"/>
              </a:ext>
            </a:extLst>
          </a:blip>
          <a:srcRect b="7777"/>
          <a:stretch/>
        </p:blipFill>
        <p:spPr bwMode="auto">
          <a:xfrm>
            <a:off x="1693333" y="2064248"/>
            <a:ext cx="5751336" cy="431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2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 </a:t>
            </a:r>
            <a:r>
              <a:rPr lang="en-US" dirty="0" smtClean="0"/>
              <a:t>Administrative/Physical</a:t>
            </a:r>
          </a:p>
          <a:p>
            <a:pPr lvl="1"/>
            <a:r>
              <a:rPr lang="en-US" dirty="0" smtClean="0"/>
              <a:t>Loaders must record weights (Accurately!)</a:t>
            </a:r>
          </a:p>
          <a:p>
            <a:pPr lvl="1"/>
            <a:r>
              <a:rPr lang="en-US" dirty="0" smtClean="0"/>
              <a:t>When will weights be submitted?</a:t>
            </a:r>
          </a:p>
          <a:p>
            <a:pPr lvl="1"/>
            <a:r>
              <a:rPr lang="en-US" dirty="0" smtClean="0"/>
              <a:t>What about products that gain/lose weight in transit?</a:t>
            </a:r>
          </a:p>
          <a:p>
            <a:pPr lvl="1"/>
            <a:r>
              <a:rPr lang="en-US" dirty="0" smtClean="0"/>
              <a:t>What happens if a container is placed on the rail to an on dock terminal without weight?</a:t>
            </a:r>
          </a:p>
          <a:p>
            <a:endParaRPr lang="en-US" dirty="0" smtClean="0"/>
          </a:p>
          <a:p>
            <a:r>
              <a:rPr lang="en-US" dirty="0" smtClean="0"/>
              <a:t>IT</a:t>
            </a:r>
          </a:p>
          <a:p>
            <a:pPr lvl="1"/>
            <a:r>
              <a:rPr lang="en-US" dirty="0" smtClean="0"/>
              <a:t>We have not programmed for this</a:t>
            </a:r>
          </a:p>
          <a:p>
            <a:pPr lvl="1"/>
            <a:r>
              <a:rPr lang="en-US" dirty="0" smtClean="0"/>
              <a:t>How do we do it?</a:t>
            </a:r>
          </a:p>
          <a:p>
            <a:endParaRPr lang="en-US" dirty="0" smtClean="0"/>
          </a:p>
          <a:p>
            <a:r>
              <a:rPr lang="en-US" dirty="0" smtClean="0"/>
              <a:t>Legal</a:t>
            </a:r>
          </a:p>
          <a:p>
            <a:pPr lvl="1"/>
            <a:r>
              <a:rPr lang="en-US" dirty="0" smtClean="0"/>
              <a:t>Shippers certify weights of equipment they don’t own?</a:t>
            </a:r>
          </a:p>
          <a:p>
            <a:pPr lvl="1"/>
            <a:r>
              <a:rPr lang="en-US" dirty="0" smtClean="0"/>
              <a:t>What happens if the shipper records incorrect weight?</a:t>
            </a:r>
          </a:p>
          <a:p>
            <a:pPr lvl="1"/>
            <a:r>
              <a:rPr lang="en-US" dirty="0" smtClean="0"/>
              <a:t>What is the weight variance tolerance?</a:t>
            </a:r>
          </a:p>
          <a:p>
            <a:pPr lvl="1"/>
            <a:endParaRPr lang="en-US" dirty="0" smtClean="0"/>
          </a:p>
        </p:txBody>
      </p:sp>
      <p:sp>
        <p:nvSpPr>
          <p:cNvPr id="3" name="Title 2"/>
          <p:cNvSpPr>
            <a:spLocks noGrp="1"/>
          </p:cNvSpPr>
          <p:nvPr>
            <p:ph type="title"/>
          </p:nvPr>
        </p:nvSpPr>
        <p:spPr/>
        <p:txBody>
          <a:bodyPr>
            <a:normAutofit/>
          </a:bodyPr>
          <a:lstStyle/>
          <a:p>
            <a:r>
              <a:rPr lang="en-US" sz="2000" dirty="0" smtClean="0"/>
              <a:t>Method 2 – Shipper Provide Tare Weight + Cargo Weight</a:t>
            </a:r>
            <a:endParaRPr lang="en-US" sz="2000" dirty="0"/>
          </a:p>
        </p:txBody>
      </p:sp>
      <p:sp>
        <p:nvSpPr>
          <p:cNvPr id="4" name="TextBox 3"/>
          <p:cNvSpPr txBox="1"/>
          <p:nvPr/>
        </p:nvSpPr>
        <p:spPr>
          <a:xfrm>
            <a:off x="699911" y="5866516"/>
            <a:ext cx="7563556" cy="461665"/>
          </a:xfrm>
          <a:prstGeom prst="rect">
            <a:avLst/>
          </a:prstGeom>
          <a:noFill/>
        </p:spPr>
        <p:txBody>
          <a:bodyPr wrap="square" rtlCol="0">
            <a:spAutoFit/>
          </a:bodyPr>
          <a:lstStyle/>
          <a:p>
            <a:r>
              <a:rPr lang="en-US" sz="2400" u="sng" dirty="0" smtClean="0"/>
              <a:t>More Questions than Answers – Less than 45 Days Away!</a:t>
            </a:r>
            <a:endParaRPr lang="en-US" sz="2400" u="sng" dirty="0"/>
          </a:p>
        </p:txBody>
      </p:sp>
    </p:spTree>
    <p:extLst>
      <p:ext uri="{BB962C8B-B14F-4D97-AF65-F5344CB8AC3E}">
        <p14:creationId xmlns:p14="http://schemas.microsoft.com/office/powerpoint/2010/main" val="660055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8" name="MASTER_ITEMTitle"/>
          <p:cNvSpPr>
            <a:spLocks noGrp="1"/>
          </p:cNvSpPr>
          <p:nvPr>
            <p:ph type="title"/>
            <p:custDataLst>
              <p:tags r:id="rId3"/>
            </p:custDataLst>
          </p:nvPr>
        </p:nvSpPr>
        <p:spPr/>
        <p:txBody>
          <a:bodyPr/>
          <a:lstStyle/>
          <a:p>
            <a:r>
              <a:rPr lang="en-US" dirty="0" smtClean="0"/>
              <a:t>Leading Positions in Product Segments</a:t>
            </a:r>
          </a:p>
        </p:txBody>
      </p:sp>
      <p:graphicFrame>
        <p:nvGraphicFramePr>
          <p:cNvPr id="760834" name="Object 2"/>
          <p:cNvGraphicFramePr>
            <a:graphicFrameLocks noChangeAspect="1"/>
          </p:cNvGraphicFramePr>
          <p:nvPr>
            <p:custDataLst>
              <p:tags r:id="rId4"/>
            </p:custDataLst>
            <p:extLst>
              <p:ext uri="{D42A27DB-BD31-4B8C-83A1-F6EECF244321}">
                <p14:modId xmlns:p14="http://schemas.microsoft.com/office/powerpoint/2010/main" val="2867135166"/>
              </p:ext>
            </p:extLst>
          </p:nvPr>
        </p:nvGraphicFramePr>
        <p:xfrm>
          <a:off x="411163" y="3069239"/>
          <a:ext cx="8428037" cy="3085376"/>
        </p:xfrm>
        <a:graphic>
          <a:graphicData uri="http://schemas.openxmlformats.org/presentationml/2006/ole">
            <mc:AlternateContent xmlns:mc="http://schemas.openxmlformats.org/markup-compatibility/2006">
              <mc:Choice xmlns:v="urn:schemas-microsoft-com:vml" Requires="v">
                <p:oleObj spid="_x0000_s1037" name="Document" r:id="rId9" imgW="9334500" imgH="3581400" progId="Word.Document.8">
                  <p:embed/>
                </p:oleObj>
              </mc:Choice>
              <mc:Fallback>
                <p:oleObj name="Document" r:id="rId9" imgW="9334500" imgH="3581400" progId="Word.Document.8">
                  <p:embed/>
                  <p:pic>
                    <p:nvPicPr>
                      <p:cNvPr id="0" name=""/>
                      <p:cNvPicPr>
                        <a:picLocks noChangeAspect="1" noChangeArrowheads="1"/>
                      </p:cNvPicPr>
                      <p:nvPr/>
                    </p:nvPicPr>
                    <p:blipFill>
                      <a:blip r:embed="rId10"/>
                      <a:srcRect/>
                      <a:stretch>
                        <a:fillRect/>
                      </a:stretch>
                    </p:blipFill>
                    <p:spPr bwMode="auto">
                      <a:xfrm>
                        <a:off x="411163" y="3069239"/>
                        <a:ext cx="8428037" cy="3085376"/>
                      </a:xfrm>
                      <a:prstGeom prst="rect">
                        <a:avLst/>
                      </a:prstGeom>
                      <a:solidFill>
                        <a:srgbClr val="FFFFFF"/>
                      </a:solidFill>
                      <a:ln>
                        <a:solidFill>
                          <a:srgbClr val="FFFFFF"/>
                        </a:solidFill>
                      </a:ln>
                      <a:effectLst/>
                      <a:extLst/>
                    </p:spPr>
                  </p:pic>
                </p:oleObj>
              </mc:Fallback>
            </mc:AlternateContent>
          </a:graphicData>
        </a:graphic>
      </p:graphicFrame>
      <p:sp>
        <p:nvSpPr>
          <p:cNvPr id="760841" name="Text Box 9"/>
          <p:cNvSpPr txBox="1">
            <a:spLocks noChangeArrowheads="1"/>
          </p:cNvSpPr>
          <p:nvPr>
            <p:custDataLst>
              <p:tags r:id="rId5"/>
            </p:custDataLst>
          </p:nvPr>
        </p:nvSpPr>
        <p:spPr bwMode="auto">
          <a:xfrm>
            <a:off x="449787" y="2381564"/>
            <a:ext cx="2979214" cy="3540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8288">
            <a:spAutoFit/>
          </a:bodyPr>
          <a:lstStyle>
            <a:lvl1pPr algn="l" eaLnBrk="0" hangingPunct="0">
              <a:defRPr sz="2400">
                <a:solidFill>
                  <a:schemeClr val="tx1"/>
                </a:solidFill>
                <a:latin typeface="Arial" charset="0"/>
                <a:ea typeface="ＭＳ Ｐゴシック" charset="-128"/>
              </a:defRPr>
            </a:lvl1pPr>
            <a:lvl2pPr algn="l" eaLnBrk="0" hangingPunct="0">
              <a:defRPr sz="2400">
                <a:solidFill>
                  <a:schemeClr val="tx1"/>
                </a:solidFill>
                <a:latin typeface="Arial" charset="0"/>
                <a:ea typeface="ＭＳ Ｐゴシック" charset="-128"/>
              </a:defRPr>
            </a:lvl2pPr>
            <a:lvl3pPr algn="l" eaLnBrk="0" hangingPunct="0">
              <a:defRPr sz="2400">
                <a:solidFill>
                  <a:schemeClr val="tx1"/>
                </a:solidFill>
                <a:latin typeface="Arial" charset="0"/>
                <a:ea typeface="ＭＳ Ｐゴシック" charset="-128"/>
              </a:defRPr>
            </a:lvl3pPr>
            <a:lvl4pPr algn="l" eaLnBrk="0" hangingPunct="0">
              <a:defRPr sz="2400">
                <a:solidFill>
                  <a:schemeClr val="tx1"/>
                </a:solidFill>
                <a:latin typeface="Arial" charset="0"/>
                <a:ea typeface="ＭＳ Ｐゴシック" charset="-128"/>
              </a:defRPr>
            </a:lvl4pPr>
            <a:lvl5pPr algn="l"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914400" eaLnBrk="1" hangingPunct="1"/>
            <a:r>
              <a:rPr lang="en-US" sz="1400" b="1" dirty="0">
                <a:solidFill>
                  <a:srgbClr val="50873F"/>
                </a:solidFill>
                <a:latin typeface="Century Gothic"/>
                <a:cs typeface="Century Gothic"/>
              </a:rPr>
              <a:t>Position in Key Product Segments</a:t>
            </a:r>
            <a:br>
              <a:rPr lang="en-US" sz="1400" b="1" dirty="0">
                <a:solidFill>
                  <a:srgbClr val="50873F"/>
                </a:solidFill>
                <a:latin typeface="Century Gothic"/>
                <a:cs typeface="Century Gothic"/>
              </a:rPr>
            </a:br>
            <a:r>
              <a:rPr lang="en-US" sz="800" dirty="0">
                <a:solidFill>
                  <a:srgbClr val="50873F"/>
                </a:solidFill>
                <a:latin typeface="Century Gothic"/>
                <a:cs typeface="Century Gothic"/>
              </a:rPr>
              <a:t>($ in millions)</a:t>
            </a:r>
          </a:p>
        </p:txBody>
      </p:sp>
      <p:sp>
        <p:nvSpPr>
          <p:cNvPr id="10" name="TextBox 9"/>
          <p:cNvSpPr txBox="1"/>
          <p:nvPr/>
        </p:nvSpPr>
        <p:spPr>
          <a:xfrm>
            <a:off x="449784" y="1171706"/>
            <a:ext cx="8146959" cy="1261884"/>
          </a:xfrm>
          <a:prstGeom prst="rect">
            <a:avLst/>
          </a:prstGeom>
          <a:noFill/>
        </p:spPr>
        <p:txBody>
          <a:bodyPr wrap="square" rtlCol="0">
            <a:spAutoFit/>
          </a:bodyPr>
          <a:lstStyle/>
          <a:p>
            <a:pPr algn="ctr">
              <a:lnSpc>
                <a:spcPct val="150000"/>
              </a:lnSpc>
            </a:pPr>
            <a:r>
              <a:rPr lang="en-US" sz="1400" dirty="0" smtClean="0">
                <a:solidFill>
                  <a:schemeClr val="tx1">
                    <a:lumMod val="65000"/>
                    <a:lumOff val="35000"/>
                  </a:schemeClr>
                </a:solidFill>
                <a:latin typeface="Century Gothic"/>
                <a:ea typeface="ＭＳ Ｐゴシック"/>
                <a:cs typeface="Century Gothic"/>
              </a:rPr>
              <a:t>Evergreen Packaging maintains leading positions in each of its major product categories, deriving over 70% of its net sales from product segments where it is the #1 or #2 </a:t>
            </a:r>
            <a:r>
              <a:rPr lang="en-US" sz="1400" dirty="0" smtClean="0">
                <a:solidFill>
                  <a:srgbClr val="595959"/>
                </a:solidFill>
                <a:latin typeface="Century Gothic"/>
                <a:ea typeface="ＭＳ Ｐゴシック"/>
                <a:cs typeface="Century Gothic"/>
              </a:rPr>
              <a:t>supplier</a:t>
            </a:r>
            <a:r>
              <a:rPr lang="en-US" sz="1400" dirty="0" smtClean="0">
                <a:solidFill>
                  <a:schemeClr val="tx1">
                    <a:lumMod val="65000"/>
                    <a:lumOff val="35000"/>
                  </a:schemeClr>
                </a:solidFill>
                <a:latin typeface="Century Gothic"/>
                <a:ea typeface="ＭＳ Ｐゴシック"/>
                <a:cs typeface="Century Gothic"/>
              </a:rPr>
              <a:t>.</a:t>
            </a:r>
          </a:p>
          <a:p>
            <a:pPr>
              <a:lnSpc>
                <a:spcPct val="150000"/>
              </a:lnSpc>
            </a:pPr>
            <a:endParaRPr lang="en-US" dirty="0"/>
          </a:p>
        </p:txBody>
      </p:sp>
      <p:pic>
        <p:nvPicPr>
          <p:cNvPr id="11" name="Picture 10" descr="Q-35_cut.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0708" y="5099534"/>
            <a:ext cx="1208300" cy="975749"/>
          </a:xfrm>
          <a:prstGeom prst="rect">
            <a:avLst/>
          </a:prstGeom>
        </p:spPr>
      </p:pic>
      <p:pic>
        <p:nvPicPr>
          <p:cNvPr id="13" name="Picture 12" descr="PaperRoll-cutout.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784" y="3014150"/>
            <a:ext cx="1152083" cy="912063"/>
          </a:xfrm>
          <a:prstGeom prst="rect">
            <a:avLst/>
          </a:prstGeom>
        </p:spPr>
      </p:pic>
      <p:pic>
        <p:nvPicPr>
          <p:cNvPr id="14" name="Picture 13" descr="HG_BrandedCarton_May2012.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4706" y="3935641"/>
            <a:ext cx="1071186" cy="1179683"/>
          </a:xfrm>
          <a:prstGeom prst="rect">
            <a:avLst/>
          </a:prstGeom>
        </p:spPr>
      </p:pic>
      <p:pic>
        <p:nvPicPr>
          <p:cNvPr id="9" name="Picture 8" descr="globe.png"/>
          <p:cNvPicPr>
            <a:picLocks noChangeAspect="1"/>
          </p:cNvPicPr>
          <p:nvPr/>
        </p:nvPicPr>
        <p:blipFill>
          <a:blip r:embed="rId14">
            <a:alphaModFix amt="60000"/>
          </a:blip>
          <a:stretch>
            <a:fillRect/>
          </a:stretch>
        </p:blipFill>
        <p:spPr>
          <a:xfrm>
            <a:off x="5324599" y="2192941"/>
            <a:ext cx="716994" cy="716994"/>
          </a:xfrm>
          <a:prstGeom prst="rect">
            <a:avLst/>
          </a:prstGeom>
        </p:spPr>
      </p:pic>
      <p:pic>
        <p:nvPicPr>
          <p:cNvPr id="12" name="Picture 11" descr="northamerica.png"/>
          <p:cNvPicPr>
            <a:picLocks noChangeAspect="1"/>
          </p:cNvPicPr>
          <p:nvPr/>
        </p:nvPicPr>
        <p:blipFill>
          <a:blip r:embed="rId15">
            <a:alphaModFix amt="60000"/>
          </a:blip>
          <a:stretch>
            <a:fillRect/>
          </a:stretch>
        </p:blipFill>
        <p:spPr>
          <a:xfrm>
            <a:off x="3883599" y="1971302"/>
            <a:ext cx="1160272" cy="1160272"/>
          </a:xfrm>
          <a:prstGeom prst="rect">
            <a:avLst/>
          </a:prstGeom>
        </p:spPr>
      </p:pic>
      <p:pic>
        <p:nvPicPr>
          <p:cNvPr id="15" name="Picture 14" descr="southAmerica.png"/>
          <p:cNvPicPr>
            <a:picLocks noChangeAspect="1"/>
          </p:cNvPicPr>
          <p:nvPr/>
        </p:nvPicPr>
        <p:blipFill>
          <a:blip r:embed="rId16">
            <a:alphaModFix amt="60000"/>
          </a:blip>
          <a:stretch>
            <a:fillRect/>
          </a:stretch>
        </p:blipFill>
        <p:spPr>
          <a:xfrm>
            <a:off x="7369023" y="2033639"/>
            <a:ext cx="1035599" cy="1035599"/>
          </a:xfrm>
          <a:prstGeom prst="rect">
            <a:avLst/>
          </a:prstGeom>
        </p:spPr>
      </p:pic>
      <p:pic>
        <p:nvPicPr>
          <p:cNvPr id="16" name="Picture 15" descr="asia.png"/>
          <p:cNvPicPr>
            <a:picLocks noChangeAspect="1"/>
          </p:cNvPicPr>
          <p:nvPr/>
        </p:nvPicPr>
        <p:blipFill>
          <a:blip r:embed="rId17">
            <a:alphaModFix amt="60000"/>
          </a:blip>
          <a:stretch>
            <a:fillRect/>
          </a:stretch>
        </p:blipFill>
        <p:spPr>
          <a:xfrm>
            <a:off x="6379795" y="2150839"/>
            <a:ext cx="809292" cy="801199"/>
          </a:xfrm>
          <a:prstGeom prst="rect">
            <a:avLst/>
          </a:prstGeom>
        </p:spPr>
      </p:pic>
      <p:sp>
        <p:nvSpPr>
          <p:cNvPr id="17" name="TextBox 16"/>
          <p:cNvSpPr txBox="1"/>
          <p:nvPr/>
        </p:nvSpPr>
        <p:spPr>
          <a:xfrm>
            <a:off x="3935397" y="2258453"/>
            <a:ext cx="1108474" cy="584776"/>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North America</a:t>
            </a:r>
            <a:endParaRPr lang="en-US" sz="1600" b="1" dirty="0">
              <a:solidFill>
                <a:schemeClr val="tx1">
                  <a:lumMod val="65000"/>
                  <a:lumOff val="35000"/>
                </a:schemeClr>
              </a:solidFill>
              <a:latin typeface="Century Gothic"/>
              <a:cs typeface="Century Gothic"/>
            </a:endParaRPr>
          </a:p>
        </p:txBody>
      </p:sp>
      <p:sp>
        <p:nvSpPr>
          <p:cNvPr id="19" name="TextBox 18"/>
          <p:cNvSpPr txBox="1"/>
          <p:nvPr/>
        </p:nvSpPr>
        <p:spPr>
          <a:xfrm>
            <a:off x="5113175" y="2381564"/>
            <a:ext cx="1108474" cy="338554"/>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Global</a:t>
            </a:r>
            <a:endParaRPr lang="en-US" sz="1600" b="1" dirty="0">
              <a:solidFill>
                <a:schemeClr val="tx1">
                  <a:lumMod val="65000"/>
                  <a:lumOff val="35000"/>
                </a:schemeClr>
              </a:solidFill>
              <a:latin typeface="Century Gothic"/>
              <a:cs typeface="Century Gothic"/>
            </a:endParaRPr>
          </a:p>
        </p:txBody>
      </p:sp>
      <p:sp>
        <p:nvSpPr>
          <p:cNvPr id="20" name="TextBox 19"/>
          <p:cNvSpPr txBox="1"/>
          <p:nvPr/>
        </p:nvSpPr>
        <p:spPr>
          <a:xfrm>
            <a:off x="6300722" y="2381564"/>
            <a:ext cx="1108474" cy="338554"/>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Asia</a:t>
            </a:r>
            <a:endParaRPr lang="en-US" sz="1600" b="1" dirty="0">
              <a:solidFill>
                <a:schemeClr val="tx1">
                  <a:lumMod val="65000"/>
                  <a:lumOff val="35000"/>
                </a:schemeClr>
              </a:solidFill>
              <a:latin typeface="Century Gothic"/>
              <a:cs typeface="Century Gothic"/>
            </a:endParaRPr>
          </a:p>
        </p:txBody>
      </p:sp>
      <p:sp>
        <p:nvSpPr>
          <p:cNvPr id="21" name="TextBox 20"/>
          <p:cNvSpPr txBox="1"/>
          <p:nvPr/>
        </p:nvSpPr>
        <p:spPr>
          <a:xfrm>
            <a:off x="7488269" y="2258453"/>
            <a:ext cx="1108474" cy="584776"/>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Latin America</a:t>
            </a:r>
            <a:endParaRPr lang="en-US" sz="1600" b="1" dirty="0">
              <a:solidFill>
                <a:schemeClr val="tx1">
                  <a:lumMod val="65000"/>
                  <a:lumOff val="35000"/>
                </a:schemeClr>
              </a:solidFill>
              <a:latin typeface="Century Gothic"/>
              <a:cs typeface="Century Gothic"/>
            </a:endParaRPr>
          </a:p>
        </p:txBody>
      </p:sp>
      <p:sp>
        <p:nvSpPr>
          <p:cNvPr id="2" name="Rectangle 1"/>
          <p:cNvSpPr/>
          <p:nvPr/>
        </p:nvSpPr>
        <p:spPr>
          <a:xfrm>
            <a:off x="2597000" y="3307572"/>
            <a:ext cx="435993" cy="26536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2904328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3"/>
          <p:cNvSpPr>
            <a:spLocks noChangeArrowheads="1"/>
          </p:cNvSpPr>
          <p:nvPr/>
        </p:nvSpPr>
        <p:spPr bwMode="auto">
          <a:xfrm>
            <a:off x="605692" y="1955258"/>
            <a:ext cx="1553559" cy="703393"/>
          </a:xfrm>
          <a:prstGeom prst="rect">
            <a:avLst/>
          </a:prstGeom>
          <a:gradFill flip="none" rotWithShape="1">
            <a:gsLst>
              <a:gs pos="58000">
                <a:srgbClr val="C1D33C"/>
              </a:gs>
              <a:gs pos="0">
                <a:srgbClr val="C1D33C">
                  <a:alpha val="20000"/>
                </a:srgbClr>
              </a:gs>
            </a:gsLst>
            <a:lin ang="16200000" scaled="0"/>
            <a:tileRect/>
          </a:gradFill>
          <a:ln w="9525">
            <a:noFill/>
            <a:miter lim="800000"/>
            <a:headEnd/>
            <a:tailEnd/>
          </a:ln>
        </p:spPr>
        <p:txBody>
          <a:bodyPr wrap="none" anchor="t"/>
          <a:lstStyle/>
          <a:p>
            <a:pPr algn="ctr" defTabSz="914400"/>
            <a:r>
              <a:rPr lang="en-US" sz="1300" b="1" dirty="0" smtClean="0">
                <a:solidFill>
                  <a:prstClr val="white"/>
                </a:solidFill>
                <a:latin typeface="Century Gothic" pitchFamily="34" charset="0"/>
                <a:ea typeface="ＭＳ Ｐゴシック" charset="-128"/>
              </a:rPr>
              <a:t>Liquid Packaging </a:t>
            </a:r>
          </a:p>
          <a:p>
            <a:pPr algn="ctr" defTabSz="914400"/>
            <a:r>
              <a:rPr lang="en-US" sz="1300" b="1" dirty="0" smtClean="0">
                <a:solidFill>
                  <a:prstClr val="white"/>
                </a:solidFill>
                <a:latin typeface="Century Gothic" pitchFamily="34" charset="0"/>
                <a:ea typeface="ＭＳ Ｐゴシック" charset="-128"/>
              </a:rPr>
              <a:t>Board</a:t>
            </a:r>
            <a:endParaRPr lang="en-US" sz="1300" b="1" dirty="0">
              <a:solidFill>
                <a:prstClr val="white"/>
              </a:solidFill>
              <a:latin typeface="Century Gothic" pitchFamily="34" charset="0"/>
              <a:ea typeface="ＭＳ Ｐゴシック" charset="-128"/>
            </a:endParaRPr>
          </a:p>
        </p:txBody>
      </p:sp>
      <p:sp>
        <p:nvSpPr>
          <p:cNvPr id="40" name="Rectangle 23"/>
          <p:cNvSpPr>
            <a:spLocks noChangeArrowheads="1"/>
          </p:cNvSpPr>
          <p:nvPr/>
        </p:nvSpPr>
        <p:spPr bwMode="auto">
          <a:xfrm>
            <a:off x="2738629" y="4427064"/>
            <a:ext cx="1553559" cy="703393"/>
          </a:xfrm>
          <a:prstGeom prst="rect">
            <a:avLst/>
          </a:prstGeom>
          <a:gradFill flip="none" rotWithShape="1">
            <a:gsLst>
              <a:gs pos="58000">
                <a:srgbClr val="C1D33C"/>
              </a:gs>
              <a:gs pos="0">
                <a:srgbClr val="C1D33C">
                  <a:alpha val="20000"/>
                </a:srgbClr>
              </a:gs>
            </a:gsLst>
            <a:lin ang="16200000" scaled="0"/>
            <a:tileRect/>
          </a:gradFill>
          <a:ln w="9525">
            <a:noFill/>
            <a:miter lim="800000"/>
            <a:headEnd/>
            <a:tailEnd/>
          </a:ln>
        </p:spPr>
        <p:txBody>
          <a:bodyPr wrap="none" anchor="t"/>
          <a:lstStyle/>
          <a:p>
            <a:pPr algn="ctr" defTabSz="914400"/>
            <a:r>
              <a:rPr lang="en-US" sz="1300" b="1" dirty="0" smtClean="0">
                <a:solidFill>
                  <a:prstClr val="white"/>
                </a:solidFill>
                <a:latin typeface="Century Gothic" pitchFamily="34" charset="0"/>
                <a:ea typeface="ＭＳ Ｐゴシック" charset="-128"/>
              </a:rPr>
              <a:t>Printing </a:t>
            </a:r>
          </a:p>
          <a:p>
            <a:pPr algn="ctr" defTabSz="914400"/>
            <a:r>
              <a:rPr lang="en-US" sz="1300" b="1" dirty="0" smtClean="0">
                <a:solidFill>
                  <a:prstClr val="white"/>
                </a:solidFill>
                <a:latin typeface="Century Gothic" pitchFamily="34" charset="0"/>
                <a:ea typeface="ＭＳ Ｐゴシック" charset="-128"/>
              </a:rPr>
              <a:t>Papers</a:t>
            </a:r>
            <a:endParaRPr lang="en-US" sz="1300" b="1" dirty="0">
              <a:solidFill>
                <a:prstClr val="white"/>
              </a:solidFill>
              <a:latin typeface="Century Gothic" pitchFamily="34" charset="0"/>
              <a:ea typeface="ＭＳ Ｐゴシック" charset="-128"/>
            </a:endParaRPr>
          </a:p>
        </p:txBody>
      </p:sp>
      <p:sp>
        <p:nvSpPr>
          <p:cNvPr id="42" name="Rectangle 23"/>
          <p:cNvSpPr>
            <a:spLocks noChangeArrowheads="1"/>
          </p:cNvSpPr>
          <p:nvPr/>
        </p:nvSpPr>
        <p:spPr bwMode="auto">
          <a:xfrm>
            <a:off x="7004502" y="4427064"/>
            <a:ext cx="1553559" cy="703393"/>
          </a:xfrm>
          <a:prstGeom prst="rect">
            <a:avLst/>
          </a:prstGeom>
          <a:gradFill flip="none" rotWithShape="1">
            <a:gsLst>
              <a:gs pos="58000">
                <a:srgbClr val="C1D33C"/>
              </a:gs>
              <a:gs pos="0">
                <a:srgbClr val="C1D33C">
                  <a:alpha val="20000"/>
                </a:srgbClr>
              </a:gs>
            </a:gsLst>
            <a:lin ang="16200000" scaled="0"/>
            <a:tileRect/>
          </a:gradFill>
          <a:ln w="9525">
            <a:noFill/>
            <a:miter lim="800000"/>
            <a:headEnd/>
            <a:tailEnd/>
          </a:ln>
        </p:spPr>
        <p:txBody>
          <a:bodyPr wrap="none" anchor="t"/>
          <a:lstStyle/>
          <a:p>
            <a:pPr algn="ctr" defTabSz="914400"/>
            <a:r>
              <a:rPr lang="en-US" sz="1300" b="1" dirty="0" smtClean="0">
                <a:solidFill>
                  <a:prstClr val="white"/>
                </a:solidFill>
                <a:latin typeface="Century Gothic" pitchFamily="34" charset="0"/>
                <a:ea typeface="ＭＳ Ｐゴシック" charset="-128"/>
              </a:rPr>
              <a:t>Equipment</a:t>
            </a:r>
            <a:endParaRPr lang="en-US" sz="1300" b="1" dirty="0">
              <a:solidFill>
                <a:prstClr val="white"/>
              </a:solidFill>
              <a:latin typeface="Century Gothic" pitchFamily="34" charset="0"/>
              <a:ea typeface="ＭＳ Ｐゴシック" charset="-128"/>
            </a:endParaRPr>
          </a:p>
        </p:txBody>
      </p:sp>
      <p:sp>
        <p:nvSpPr>
          <p:cNvPr id="41" name="Rectangle 23"/>
          <p:cNvSpPr>
            <a:spLocks noChangeArrowheads="1"/>
          </p:cNvSpPr>
          <p:nvPr/>
        </p:nvSpPr>
        <p:spPr bwMode="auto">
          <a:xfrm>
            <a:off x="4871566" y="4427064"/>
            <a:ext cx="1553559" cy="703393"/>
          </a:xfrm>
          <a:prstGeom prst="rect">
            <a:avLst/>
          </a:prstGeom>
          <a:gradFill flip="none" rotWithShape="1">
            <a:gsLst>
              <a:gs pos="58000">
                <a:srgbClr val="C1D33C"/>
              </a:gs>
              <a:gs pos="0">
                <a:srgbClr val="C1D33C">
                  <a:alpha val="20000"/>
                </a:srgbClr>
              </a:gs>
            </a:gsLst>
            <a:lin ang="16200000" scaled="0"/>
            <a:tileRect/>
          </a:gradFill>
          <a:ln w="9525">
            <a:noFill/>
            <a:miter lim="800000"/>
            <a:headEnd/>
            <a:tailEnd/>
          </a:ln>
        </p:spPr>
        <p:txBody>
          <a:bodyPr wrap="none" anchor="t"/>
          <a:lstStyle/>
          <a:p>
            <a:pPr algn="ctr" defTabSz="914400"/>
            <a:r>
              <a:rPr lang="en-US" sz="1300" b="1" dirty="0" smtClean="0">
                <a:solidFill>
                  <a:prstClr val="white"/>
                </a:solidFill>
                <a:latin typeface="Century Gothic" pitchFamily="34" charset="0"/>
                <a:ea typeface="ＭＳ Ｐゴシック" charset="-128"/>
              </a:rPr>
              <a:t>Envelope</a:t>
            </a:r>
          </a:p>
          <a:p>
            <a:pPr algn="ctr" defTabSz="914400"/>
            <a:r>
              <a:rPr lang="en-US" sz="1300" b="1" dirty="0" smtClean="0">
                <a:solidFill>
                  <a:prstClr val="white"/>
                </a:solidFill>
                <a:latin typeface="Century Gothic" pitchFamily="34" charset="0"/>
                <a:ea typeface="ＭＳ Ｐゴシック" charset="-128"/>
              </a:rPr>
              <a:t>Papers</a:t>
            </a:r>
            <a:endParaRPr lang="en-US" sz="1300" b="1" dirty="0">
              <a:solidFill>
                <a:prstClr val="white"/>
              </a:solidFill>
              <a:latin typeface="Century Gothic" pitchFamily="34" charset="0"/>
              <a:ea typeface="ＭＳ Ｐゴシック" charset="-128"/>
            </a:endParaRPr>
          </a:p>
        </p:txBody>
      </p:sp>
      <p:sp>
        <p:nvSpPr>
          <p:cNvPr id="37" name="Rectangle 23"/>
          <p:cNvSpPr>
            <a:spLocks noChangeArrowheads="1"/>
          </p:cNvSpPr>
          <p:nvPr/>
        </p:nvSpPr>
        <p:spPr bwMode="auto">
          <a:xfrm>
            <a:off x="7004502" y="1955258"/>
            <a:ext cx="1553559" cy="703393"/>
          </a:xfrm>
          <a:prstGeom prst="rect">
            <a:avLst/>
          </a:prstGeom>
          <a:gradFill flip="none" rotWithShape="1">
            <a:gsLst>
              <a:gs pos="58000">
                <a:srgbClr val="C1D33C"/>
              </a:gs>
              <a:gs pos="0">
                <a:srgbClr val="C1D33C">
                  <a:alpha val="20000"/>
                </a:srgbClr>
              </a:gs>
            </a:gsLst>
            <a:lin ang="16200000" scaled="0"/>
            <a:tileRect/>
          </a:gradFill>
          <a:ln w="9525">
            <a:noFill/>
            <a:miter lim="800000"/>
            <a:headEnd/>
            <a:tailEnd/>
          </a:ln>
        </p:spPr>
        <p:txBody>
          <a:bodyPr wrap="none" anchor="t"/>
          <a:lstStyle/>
          <a:p>
            <a:pPr algn="ctr" defTabSz="914400"/>
            <a:r>
              <a:rPr lang="en-US" sz="1400" b="1" dirty="0" smtClean="0">
                <a:solidFill>
                  <a:prstClr val="white"/>
                </a:solidFill>
                <a:latin typeface="Century Gothic" pitchFamily="34" charset="0"/>
                <a:ea typeface="ＭＳ Ｐゴシック" charset="-128"/>
              </a:rPr>
              <a:t>Cartons</a:t>
            </a:r>
          </a:p>
        </p:txBody>
      </p:sp>
      <p:sp>
        <p:nvSpPr>
          <p:cNvPr id="35" name="Rectangle 23"/>
          <p:cNvSpPr>
            <a:spLocks noChangeArrowheads="1"/>
          </p:cNvSpPr>
          <p:nvPr/>
        </p:nvSpPr>
        <p:spPr bwMode="auto">
          <a:xfrm>
            <a:off x="4871566" y="1955258"/>
            <a:ext cx="1553559" cy="703393"/>
          </a:xfrm>
          <a:prstGeom prst="rect">
            <a:avLst/>
          </a:prstGeom>
          <a:gradFill flip="none" rotWithShape="1">
            <a:gsLst>
              <a:gs pos="58000">
                <a:srgbClr val="C1D33C"/>
              </a:gs>
              <a:gs pos="0">
                <a:srgbClr val="C1D33C">
                  <a:alpha val="20000"/>
                </a:srgbClr>
              </a:gs>
            </a:gsLst>
            <a:lin ang="16200000" scaled="0"/>
            <a:tileRect/>
          </a:gradFill>
          <a:ln w="9525">
            <a:noFill/>
            <a:miter lim="800000"/>
            <a:headEnd/>
            <a:tailEnd/>
          </a:ln>
        </p:spPr>
        <p:txBody>
          <a:bodyPr wrap="none" anchor="t"/>
          <a:lstStyle/>
          <a:p>
            <a:pPr algn="ctr" defTabSz="914400"/>
            <a:r>
              <a:rPr lang="en-US" sz="1400" b="1" dirty="0" smtClean="0">
                <a:solidFill>
                  <a:prstClr val="white"/>
                </a:solidFill>
                <a:latin typeface="Century Gothic" pitchFamily="34" charset="0"/>
                <a:ea typeface="ＭＳ Ｐゴシック" charset="-128"/>
              </a:rPr>
              <a:t>PET board</a:t>
            </a:r>
          </a:p>
        </p:txBody>
      </p:sp>
      <p:sp>
        <p:nvSpPr>
          <p:cNvPr id="34" name="Rectangle 23"/>
          <p:cNvSpPr>
            <a:spLocks noChangeArrowheads="1"/>
          </p:cNvSpPr>
          <p:nvPr/>
        </p:nvSpPr>
        <p:spPr bwMode="auto">
          <a:xfrm>
            <a:off x="2738629" y="1955258"/>
            <a:ext cx="1553559" cy="703393"/>
          </a:xfrm>
          <a:prstGeom prst="rect">
            <a:avLst/>
          </a:prstGeom>
          <a:gradFill flip="none" rotWithShape="1">
            <a:gsLst>
              <a:gs pos="58000">
                <a:srgbClr val="C1D33C"/>
              </a:gs>
              <a:gs pos="0">
                <a:srgbClr val="C1D33C">
                  <a:alpha val="20000"/>
                </a:srgbClr>
              </a:gs>
            </a:gsLst>
            <a:lin ang="16200000" scaled="0"/>
            <a:tileRect/>
          </a:gradFill>
          <a:ln w="9525">
            <a:noFill/>
            <a:miter lim="800000"/>
            <a:headEnd/>
            <a:tailEnd/>
          </a:ln>
        </p:spPr>
        <p:txBody>
          <a:bodyPr wrap="none" anchor="t"/>
          <a:lstStyle/>
          <a:p>
            <a:pPr algn="ctr" defTabSz="914400"/>
            <a:r>
              <a:rPr lang="en-US" sz="1400" b="1" dirty="0" smtClean="0">
                <a:solidFill>
                  <a:prstClr val="white"/>
                </a:solidFill>
                <a:latin typeface="Century Gothic" pitchFamily="34" charset="0"/>
                <a:ea typeface="ＭＳ Ｐゴシック" charset="-128"/>
              </a:rPr>
              <a:t>Cupstock</a:t>
            </a:r>
          </a:p>
        </p:txBody>
      </p:sp>
      <p:sp>
        <p:nvSpPr>
          <p:cNvPr id="12290" name="Title 1"/>
          <p:cNvSpPr>
            <a:spLocks noGrp="1"/>
          </p:cNvSpPr>
          <p:nvPr>
            <p:ph type="title"/>
          </p:nvPr>
        </p:nvSpPr>
        <p:spPr/>
        <p:txBody>
          <a:bodyPr>
            <a:normAutofit/>
          </a:bodyPr>
          <a:lstStyle/>
          <a:p>
            <a:r>
              <a:rPr lang="en-US" dirty="0" smtClean="0">
                <a:ea typeface="ＭＳ Ｐゴシック" charset="-128"/>
              </a:rPr>
              <a:t>Packaging and Paper Product Segments</a:t>
            </a:r>
          </a:p>
        </p:txBody>
      </p:sp>
      <p:pic>
        <p:nvPicPr>
          <p:cNvPr id="12295" name="Picture 34" descr="a20792a1263494ce0733e1_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6200000">
            <a:off x="5178052" y="4961716"/>
            <a:ext cx="942616" cy="128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23"/>
          <p:cNvSpPr>
            <a:spLocks noChangeArrowheads="1"/>
          </p:cNvSpPr>
          <p:nvPr/>
        </p:nvSpPr>
        <p:spPr bwMode="auto">
          <a:xfrm>
            <a:off x="605692" y="4427064"/>
            <a:ext cx="1553559" cy="703393"/>
          </a:xfrm>
          <a:prstGeom prst="rect">
            <a:avLst/>
          </a:prstGeom>
          <a:gradFill flip="none" rotWithShape="1">
            <a:gsLst>
              <a:gs pos="58000">
                <a:srgbClr val="C1D33C"/>
              </a:gs>
              <a:gs pos="0">
                <a:srgbClr val="C1D33C">
                  <a:alpha val="20000"/>
                </a:srgbClr>
              </a:gs>
            </a:gsLst>
            <a:lin ang="16200000" scaled="0"/>
            <a:tileRect/>
          </a:gradFill>
          <a:ln w="9525">
            <a:noFill/>
            <a:miter lim="800000"/>
            <a:headEnd/>
            <a:tailEnd/>
          </a:ln>
        </p:spPr>
        <p:txBody>
          <a:bodyPr wrap="none" anchor="t"/>
          <a:lstStyle/>
          <a:p>
            <a:pPr algn="ctr" defTabSz="914400"/>
            <a:r>
              <a:rPr lang="en-US" sz="1300" b="1" dirty="0">
                <a:solidFill>
                  <a:prstClr val="white"/>
                </a:solidFill>
                <a:latin typeface="Century Gothic" pitchFamily="34" charset="0"/>
                <a:ea typeface="ＭＳ Ｐゴシック" charset="-128"/>
              </a:rPr>
              <a:t>Spouts</a:t>
            </a:r>
          </a:p>
        </p:txBody>
      </p:sp>
      <p:pic>
        <p:nvPicPr>
          <p:cNvPr id="12305" name="Picture 16" descr="cupstock_withSoda.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49010" y="2331039"/>
            <a:ext cx="1059868" cy="15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2" descr="ovenable_trays2.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flipH="1">
            <a:off x="4742492" y="2658651"/>
            <a:ext cx="1825527" cy="10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4" descr="spouts_group copy2.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10317" y="5130457"/>
            <a:ext cx="1938467" cy="92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5" descr="magazines2.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756012" y="5003459"/>
            <a:ext cx="1525876" cy="86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Q-35_cut.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95314" y="4910032"/>
            <a:ext cx="1392363" cy="1124386"/>
          </a:xfrm>
          <a:prstGeom prst="rect">
            <a:avLst/>
          </a:prstGeom>
        </p:spPr>
      </p:pic>
      <p:pic>
        <p:nvPicPr>
          <p:cNvPr id="61" name="Picture 60" descr="PaperRoll-cutout.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5342" y="2565332"/>
            <a:ext cx="1395526" cy="1104789"/>
          </a:xfrm>
          <a:prstGeom prst="rect">
            <a:avLst/>
          </a:prstGeom>
        </p:spPr>
      </p:pic>
      <p:pic>
        <p:nvPicPr>
          <p:cNvPr id="39" name="Picture 38" descr="HG_BrandedCarton_May2012.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222314" y="2277321"/>
            <a:ext cx="1597210" cy="1758986"/>
          </a:xfrm>
          <a:prstGeom prst="rect">
            <a:avLst/>
          </a:prstGeom>
        </p:spPr>
      </p:pic>
    </p:spTree>
    <p:extLst>
      <p:ext uri="{BB962C8B-B14F-4D97-AF65-F5344CB8AC3E}">
        <p14:creationId xmlns:p14="http://schemas.microsoft.com/office/powerpoint/2010/main" val="226136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gray">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US" dirty="0" smtClean="0">
                <a:ea typeface="+mj-ea"/>
              </a:rPr>
              <a:t>US and Global Footprint – “</a:t>
            </a:r>
            <a:r>
              <a:rPr lang="en-US" dirty="0" err="1" smtClean="0">
                <a:ea typeface="+mj-ea"/>
              </a:rPr>
              <a:t>NuCo</a:t>
            </a:r>
            <a:r>
              <a:rPr lang="en-US" dirty="0" smtClean="0">
                <a:ea typeface="+mj-ea"/>
              </a:rPr>
              <a:t>”</a:t>
            </a:r>
            <a:endParaRPr lang="en-US" dirty="0">
              <a:ea typeface="+mj-ea"/>
            </a:endParaRPr>
          </a:p>
        </p:txBody>
      </p:sp>
      <p:grpSp>
        <p:nvGrpSpPr>
          <p:cNvPr id="2" name="Group 1"/>
          <p:cNvGrpSpPr/>
          <p:nvPr/>
        </p:nvGrpSpPr>
        <p:grpSpPr>
          <a:xfrm>
            <a:off x="1772067" y="552513"/>
            <a:ext cx="5599866" cy="4088098"/>
            <a:chOff x="0" y="751355"/>
            <a:chExt cx="9144000" cy="6675438"/>
          </a:xfrm>
        </p:grpSpPr>
        <p:sp>
          <p:nvSpPr>
            <p:cNvPr id="13" name="Freeform 204"/>
            <p:cNvSpPr>
              <a:spLocks noChangeAspect="1"/>
            </p:cNvSpPr>
            <p:nvPr/>
          </p:nvSpPr>
          <p:spPr bwMode="gray">
            <a:xfrm>
              <a:off x="2938463" y="7417268"/>
              <a:ext cx="15875" cy="9525"/>
            </a:xfrm>
            <a:custGeom>
              <a:avLst/>
              <a:gdLst>
                <a:gd name="T0" fmla="*/ 0 w 24"/>
                <a:gd name="T1" fmla="*/ 2147483647 h 13"/>
                <a:gd name="T2" fmla="*/ 2147483647 w 24"/>
                <a:gd name="T3" fmla="*/ 2147483647 h 13"/>
                <a:gd name="T4" fmla="*/ 2147483647 w 24"/>
                <a:gd name="T5" fmla="*/ 2147483647 h 13"/>
                <a:gd name="T6" fmla="*/ 2147483647 w 24"/>
                <a:gd name="T7" fmla="*/ 0 h 13"/>
                <a:gd name="T8" fmla="*/ 2147483647 w 24"/>
                <a:gd name="T9" fmla="*/ 2147483647 h 13"/>
                <a:gd name="T10" fmla="*/ 2147483647 w 24"/>
                <a:gd name="T11" fmla="*/ 2147483647 h 13"/>
                <a:gd name="T12" fmla="*/ 0 w 24"/>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3">
                  <a:moveTo>
                    <a:pt x="0" y="10"/>
                  </a:moveTo>
                  <a:lnTo>
                    <a:pt x="11" y="13"/>
                  </a:lnTo>
                  <a:lnTo>
                    <a:pt x="24" y="4"/>
                  </a:lnTo>
                  <a:lnTo>
                    <a:pt x="17" y="0"/>
                  </a:lnTo>
                  <a:lnTo>
                    <a:pt x="15" y="7"/>
                  </a:lnTo>
                  <a:lnTo>
                    <a:pt x="5" y="3"/>
                  </a:lnTo>
                  <a:lnTo>
                    <a:pt x="0" y="10"/>
                  </a:lnTo>
                  <a:close/>
                </a:path>
              </a:pathLst>
            </a:custGeom>
            <a:solidFill>
              <a:srgbClr val="8F98C3"/>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endParaRPr lang="en-US">
                <a:solidFill>
                  <a:prstClr val="black"/>
                </a:solidFill>
              </a:endParaRPr>
            </a:p>
          </p:txBody>
        </p:sp>
        <p:sp>
          <p:nvSpPr>
            <p:cNvPr id="14" name="Freeform 205"/>
            <p:cNvSpPr>
              <a:spLocks noChangeAspect="1"/>
            </p:cNvSpPr>
            <p:nvPr/>
          </p:nvSpPr>
          <p:spPr bwMode="gray">
            <a:xfrm>
              <a:off x="2938463" y="7417268"/>
              <a:ext cx="15875" cy="9525"/>
            </a:xfrm>
            <a:custGeom>
              <a:avLst/>
              <a:gdLst>
                <a:gd name="T0" fmla="*/ 0 w 24"/>
                <a:gd name="T1" fmla="*/ 2147483647 h 13"/>
                <a:gd name="T2" fmla="*/ 2147483647 w 24"/>
                <a:gd name="T3" fmla="*/ 2147483647 h 13"/>
                <a:gd name="T4" fmla="*/ 2147483647 w 24"/>
                <a:gd name="T5" fmla="*/ 2147483647 h 13"/>
                <a:gd name="T6" fmla="*/ 2147483647 w 24"/>
                <a:gd name="T7" fmla="*/ 0 h 13"/>
                <a:gd name="T8" fmla="*/ 2147483647 w 24"/>
                <a:gd name="T9" fmla="*/ 2147483647 h 13"/>
                <a:gd name="T10" fmla="*/ 2147483647 w 24"/>
                <a:gd name="T11" fmla="*/ 2147483647 h 13"/>
                <a:gd name="T12" fmla="*/ 0 w 24"/>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3">
                  <a:moveTo>
                    <a:pt x="0" y="10"/>
                  </a:moveTo>
                  <a:lnTo>
                    <a:pt x="11" y="13"/>
                  </a:lnTo>
                  <a:lnTo>
                    <a:pt x="24" y="4"/>
                  </a:lnTo>
                  <a:lnTo>
                    <a:pt x="17" y="0"/>
                  </a:lnTo>
                  <a:lnTo>
                    <a:pt x="15" y="7"/>
                  </a:lnTo>
                  <a:lnTo>
                    <a:pt x="5" y="3"/>
                  </a:lnTo>
                  <a:lnTo>
                    <a:pt x="0" y="10"/>
                  </a:lnTo>
                </a:path>
              </a:pathLst>
            </a:custGeom>
            <a:solidFill>
              <a:srgbClr val="8F98C3"/>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endParaRPr lang="en-US">
                <a:solidFill>
                  <a:prstClr val="black"/>
                </a:solidFill>
              </a:endParaRPr>
            </a:p>
          </p:txBody>
        </p:sp>
        <p:sp>
          <p:nvSpPr>
            <p:cNvPr id="15" name="Freeform 206"/>
            <p:cNvSpPr>
              <a:spLocks noChangeAspect="1"/>
            </p:cNvSpPr>
            <p:nvPr/>
          </p:nvSpPr>
          <p:spPr bwMode="gray">
            <a:xfrm>
              <a:off x="2994025" y="7404568"/>
              <a:ext cx="12700" cy="4762"/>
            </a:xfrm>
            <a:custGeom>
              <a:avLst/>
              <a:gdLst>
                <a:gd name="T0" fmla="*/ 0 w 19"/>
                <a:gd name="T1" fmla="*/ 2147483647 h 6"/>
                <a:gd name="T2" fmla="*/ 2147483647 w 19"/>
                <a:gd name="T3" fmla="*/ 2147483647 h 6"/>
                <a:gd name="T4" fmla="*/ 2147483647 w 19"/>
                <a:gd name="T5" fmla="*/ 0 h 6"/>
                <a:gd name="T6" fmla="*/ 0 w 19"/>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6">
                  <a:moveTo>
                    <a:pt x="0" y="3"/>
                  </a:moveTo>
                  <a:lnTo>
                    <a:pt x="19" y="6"/>
                  </a:lnTo>
                  <a:lnTo>
                    <a:pt x="6" y="0"/>
                  </a:lnTo>
                  <a:lnTo>
                    <a:pt x="0" y="3"/>
                  </a:lnTo>
                  <a:close/>
                </a:path>
              </a:pathLst>
            </a:custGeom>
            <a:solidFill>
              <a:srgbClr val="8F98C3"/>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endParaRPr lang="en-US">
                <a:solidFill>
                  <a:prstClr val="black"/>
                </a:solidFill>
              </a:endParaRPr>
            </a:p>
          </p:txBody>
        </p:sp>
        <p:sp>
          <p:nvSpPr>
            <p:cNvPr id="16" name="Freeform 207"/>
            <p:cNvSpPr>
              <a:spLocks noChangeAspect="1"/>
            </p:cNvSpPr>
            <p:nvPr/>
          </p:nvSpPr>
          <p:spPr bwMode="gray">
            <a:xfrm>
              <a:off x="2994025" y="7404568"/>
              <a:ext cx="12700" cy="4762"/>
            </a:xfrm>
            <a:custGeom>
              <a:avLst/>
              <a:gdLst>
                <a:gd name="T0" fmla="*/ 0 w 19"/>
                <a:gd name="T1" fmla="*/ 2147483647 h 6"/>
                <a:gd name="T2" fmla="*/ 2147483647 w 19"/>
                <a:gd name="T3" fmla="*/ 2147483647 h 6"/>
                <a:gd name="T4" fmla="*/ 2147483647 w 19"/>
                <a:gd name="T5" fmla="*/ 0 h 6"/>
                <a:gd name="T6" fmla="*/ 0 w 19"/>
                <a:gd name="T7" fmla="*/ 214748364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6">
                  <a:moveTo>
                    <a:pt x="0" y="3"/>
                  </a:moveTo>
                  <a:lnTo>
                    <a:pt x="19" y="6"/>
                  </a:lnTo>
                  <a:lnTo>
                    <a:pt x="6" y="0"/>
                  </a:lnTo>
                  <a:lnTo>
                    <a:pt x="0" y="3"/>
                  </a:lnTo>
                </a:path>
              </a:pathLst>
            </a:custGeom>
            <a:solidFill>
              <a:srgbClr val="8F98C3"/>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endParaRPr lang="en-US">
                <a:solidFill>
                  <a:prstClr val="black"/>
                </a:solidFill>
              </a:endParaRPr>
            </a:p>
          </p:txBody>
        </p:sp>
        <p:pic>
          <p:nvPicPr>
            <p:cNvPr id="17" name="Picture 16" descr="NEWCO-Locations_USmap-0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751355"/>
              <a:ext cx="9144000" cy="5767754"/>
            </a:xfrm>
            <a:prstGeom prst="rect">
              <a:avLst/>
            </a:prstGeom>
          </p:spPr>
        </p:pic>
        <p:pic>
          <p:nvPicPr>
            <p:cNvPr id="18" name="Picture 17" descr="NEWCO-Locations_USmap-0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751355"/>
              <a:ext cx="9144000" cy="5767754"/>
            </a:xfrm>
            <a:prstGeom prst="rect">
              <a:avLst/>
            </a:prstGeom>
          </p:spPr>
        </p:pic>
        <p:pic>
          <p:nvPicPr>
            <p:cNvPr id="19" name="Picture 18" descr="NEWCO-Locations_USmap-04.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751355"/>
              <a:ext cx="9144000" cy="5767754"/>
            </a:xfrm>
            <a:prstGeom prst="rect">
              <a:avLst/>
            </a:prstGeom>
          </p:spPr>
        </p:pic>
        <p:pic>
          <p:nvPicPr>
            <p:cNvPr id="20" name="Picture 19" descr="NEWCO-Locations_USmap-05.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786741"/>
              <a:ext cx="9144000" cy="5767754"/>
            </a:xfrm>
            <a:prstGeom prst="rect">
              <a:avLst/>
            </a:prstGeom>
          </p:spPr>
        </p:pic>
      </p:grpSp>
      <p:pic>
        <p:nvPicPr>
          <p:cNvPr id="21" name="Picture 20" descr="NEWCO-Legend-01.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1826" y="2928995"/>
            <a:ext cx="1623177" cy="773707"/>
          </a:xfrm>
          <a:prstGeom prst="rect">
            <a:avLst/>
          </a:prstGeom>
        </p:spPr>
      </p:pic>
      <p:pic>
        <p:nvPicPr>
          <p:cNvPr id="3" name="Picture 2" descr="NEWCO-Locations_Global-01.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1177" y="2926482"/>
            <a:ext cx="6813394" cy="3931517"/>
          </a:xfrm>
          <a:prstGeom prst="rect">
            <a:avLst/>
          </a:prstGeom>
        </p:spPr>
      </p:pic>
      <p:sp>
        <p:nvSpPr>
          <p:cNvPr id="6" name="TextBox 5"/>
          <p:cNvSpPr txBox="1"/>
          <p:nvPr/>
        </p:nvSpPr>
        <p:spPr>
          <a:xfrm>
            <a:off x="6736583" y="2238078"/>
            <a:ext cx="2207392" cy="1826141"/>
          </a:xfrm>
          <a:prstGeom prst="rect">
            <a:avLst/>
          </a:prstGeom>
          <a:solidFill>
            <a:schemeClr val="accent2"/>
          </a:solidFill>
          <a:ln>
            <a:solidFill>
              <a:schemeClr val="tx1"/>
            </a:solidFill>
          </a:ln>
        </p:spPr>
        <p:txBody>
          <a:bodyPr wrap="square" rtlCol="0">
            <a:spAutoFit/>
          </a:bodyPr>
          <a:lstStyle/>
          <a:p>
            <a:pPr algn="ctr"/>
            <a:r>
              <a:rPr lang="en-US" b="1" dirty="0" smtClean="0"/>
              <a:t>Overview</a:t>
            </a:r>
          </a:p>
          <a:p>
            <a:pPr marL="285750" indent="-285750">
              <a:lnSpc>
                <a:spcPct val="150000"/>
              </a:lnSpc>
              <a:buFont typeface="Arial" pitchFamily="34" charset="0"/>
              <a:buChar char="•"/>
            </a:pPr>
            <a:r>
              <a:rPr lang="en-US" sz="1600" dirty="0" smtClean="0"/>
              <a:t>14,000 Employees</a:t>
            </a:r>
          </a:p>
          <a:p>
            <a:pPr marL="285750" indent="-285750">
              <a:lnSpc>
                <a:spcPct val="150000"/>
              </a:lnSpc>
              <a:buFont typeface="Arial" pitchFamily="34" charset="0"/>
              <a:buChar char="•"/>
            </a:pPr>
            <a:r>
              <a:rPr lang="en-US" sz="1600" dirty="0" smtClean="0"/>
              <a:t>127 Facilities</a:t>
            </a:r>
          </a:p>
          <a:p>
            <a:pPr marL="285750" indent="-285750">
              <a:lnSpc>
                <a:spcPct val="150000"/>
              </a:lnSpc>
              <a:buFont typeface="Arial" pitchFamily="34" charset="0"/>
              <a:buChar char="•"/>
            </a:pPr>
            <a:r>
              <a:rPr lang="en-US" sz="1600" dirty="0" smtClean="0"/>
              <a:t>29 Countries</a:t>
            </a:r>
          </a:p>
          <a:p>
            <a:pPr marL="285750" indent="-285750">
              <a:lnSpc>
                <a:spcPct val="150000"/>
              </a:lnSpc>
              <a:buFont typeface="Arial" pitchFamily="34" charset="0"/>
              <a:buChar char="•"/>
            </a:pPr>
            <a:r>
              <a:rPr lang="en-US" sz="1600" dirty="0" smtClean="0"/>
              <a:t>$6 Billion in Revenue</a:t>
            </a:r>
            <a:endParaRPr lang="en-US" sz="1600" dirty="0"/>
          </a:p>
        </p:txBody>
      </p:sp>
    </p:spTree>
    <p:custDataLst>
      <p:tags r:id="rId1"/>
    </p:custDataLst>
    <p:extLst>
      <p:ext uri="{BB962C8B-B14F-4D97-AF65-F5344CB8AC3E}">
        <p14:creationId xmlns:p14="http://schemas.microsoft.com/office/powerpoint/2010/main" val="1855379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Evergreen Packaging Products</a:t>
            </a:r>
            <a:endParaRPr lang="en-US" sz="2000" dirty="0"/>
          </a:p>
        </p:txBody>
      </p:sp>
      <p:sp>
        <p:nvSpPr>
          <p:cNvPr id="3" name="Content Placeholder 2"/>
          <p:cNvSpPr>
            <a:spLocks noGrp="1"/>
          </p:cNvSpPr>
          <p:nvPr>
            <p:ph idx="1"/>
          </p:nvPr>
        </p:nvSpPr>
        <p:spPr/>
        <p:txBody>
          <a:bodyPr/>
          <a:lstStyle/>
          <a:p>
            <a:endParaRPr lang="en-US" dirty="0"/>
          </a:p>
        </p:txBody>
      </p:sp>
      <p:sp>
        <p:nvSpPr>
          <p:cNvPr id="5" name="Rectangle 147" descr="&lt;tags&gt;&lt;tag name=&quot;BulletInfo&quot; value=&quot;Team&quot; /&gt;&lt;tag n=&quot;TagName&quot; v=&quot;Rectangle 147&quot; /&gt;&lt;tag n=&quot;Top&quot; v=&quot;227.1139&quot; /&gt;&lt;tag n=&quot;Left&quot; v=&quot;34.65181&quot; /&gt;&lt;tag n=&quot;Height&quot; v=&quot;50.5915&quot; /&gt;&lt;tag n=&quot;Width&quot; v=&quot;154.9038&quot; /&gt;&lt;/tags&gt;"/>
          <p:cNvSpPr>
            <a:spLocks noChangeArrowheads="1"/>
          </p:cNvSpPr>
          <p:nvPr/>
        </p:nvSpPr>
        <p:spPr bwMode="gray">
          <a:xfrm>
            <a:off x="440563" y="1741966"/>
            <a:ext cx="1967278" cy="560577"/>
          </a:xfrm>
          <a:prstGeom prst="roundRect">
            <a:avLst/>
          </a:prstGeom>
          <a:solidFill>
            <a:schemeClr val="accent6"/>
          </a:solidFill>
          <a:ln w="6350">
            <a:noFill/>
            <a:miter lim="800000"/>
            <a:headEnd/>
            <a:tailEnd/>
          </a:ln>
          <a:effectLst/>
          <a:extLst/>
        </p:spPr>
        <p:txBody>
          <a:bodyPr lIns="46800" tIns="18000" rIns="46800" bIns="18000" anchor="b"/>
          <a:lstStyle/>
          <a:p>
            <a:pPr marL="1588" lvl="1" algn="l">
              <a:buClr>
                <a:srgbClr val="FFFFFF"/>
              </a:buClr>
              <a:tabLst>
                <a:tab pos="1714500" algn="r"/>
                <a:tab pos="2917825" algn="r"/>
              </a:tabLst>
            </a:pPr>
            <a:endParaRPr lang="en-GB" sz="800" dirty="0">
              <a:solidFill>
                <a:srgbClr val="FFFFFF"/>
              </a:solidFill>
              <a:latin typeface="Century Gothic"/>
              <a:cs typeface="Century Gothic"/>
            </a:endParaRPr>
          </a:p>
        </p:txBody>
      </p:sp>
      <p:sp>
        <p:nvSpPr>
          <p:cNvPr id="8" name="Rectangle 147" descr="&lt;tags&gt;&lt;tag name=&quot;BulletInfo&quot; value=&quot;Team&quot; /&gt;&lt;tag n=&quot;TagName&quot; v=&quot;Rectangle 147&quot; /&gt;&lt;tag n=&quot;Top&quot; v=&quot;227.3054&quot; /&gt;&lt;tag n=&quot;Left&quot; v=&quot;367.7169&quot; /&gt;&lt;tag n=&quot;Height&quot; v=&quot;50.4&quot; /&gt;&lt;tag n=&quot;Width&quot; v=&quot;154.9038&quot; /&gt;&lt;/tags&gt;"/>
          <p:cNvSpPr>
            <a:spLocks noChangeArrowheads="1"/>
          </p:cNvSpPr>
          <p:nvPr/>
        </p:nvSpPr>
        <p:spPr bwMode="gray">
          <a:xfrm>
            <a:off x="4670660" y="1736779"/>
            <a:ext cx="1967278" cy="558456"/>
          </a:xfrm>
          <a:prstGeom prst="roundRect">
            <a:avLst/>
          </a:prstGeom>
          <a:solidFill>
            <a:schemeClr val="accent6"/>
          </a:solidFill>
          <a:ln w="6350">
            <a:noFill/>
            <a:miter lim="800000"/>
            <a:headEnd/>
            <a:tailEnd/>
          </a:ln>
          <a:effectLst/>
          <a:extLst/>
        </p:spPr>
        <p:txBody>
          <a:bodyPr lIns="46800" tIns="18000" rIns="46800" bIns="18000" anchor="b"/>
          <a:lstStyle/>
          <a:p>
            <a:pPr marL="1588" lvl="1" algn="l">
              <a:buClr>
                <a:srgbClr val="FFFFFF"/>
              </a:buClr>
              <a:tabLst>
                <a:tab pos="1714500" algn="r"/>
                <a:tab pos="2917825" algn="r"/>
              </a:tabLst>
            </a:pPr>
            <a:endParaRPr lang="en-GB" sz="800" dirty="0">
              <a:solidFill>
                <a:srgbClr val="FFFFFF"/>
              </a:solidFill>
              <a:latin typeface="Century Gothic"/>
              <a:cs typeface="Century Gothic"/>
            </a:endParaRPr>
          </a:p>
        </p:txBody>
      </p:sp>
      <p:sp>
        <p:nvSpPr>
          <p:cNvPr id="9" name="Rectangle 147" descr="&lt;tags&gt;&lt;tag name=&quot;BulletInfo&quot; value=&quot;Team&quot; /&gt;&lt;tag n=&quot;TagName&quot; v=&quot;Rectangle 147&quot; /&gt;&lt;tag n=&quot;Top&quot; v=&quot;177.6593&quot; /&gt;&lt;tag n=&quot;Left&quot; v=&quot;534.8421&quot; /&gt;&lt;tag n=&quot;Height&quot; v=&quot;44.96142&quot; /&gt;&lt;tag n=&quot;Width&quot; v=&quot;154.9038&quot; /&gt;&lt;/tags&gt;"/>
          <p:cNvSpPr>
            <a:spLocks noChangeArrowheads="1"/>
          </p:cNvSpPr>
          <p:nvPr/>
        </p:nvSpPr>
        <p:spPr bwMode="gray">
          <a:xfrm>
            <a:off x="6714844" y="1151993"/>
            <a:ext cx="2127418" cy="571010"/>
          </a:xfrm>
          <a:prstGeom prst="roundRect">
            <a:avLst/>
          </a:prstGeom>
          <a:solidFill>
            <a:srgbClr val="174726"/>
          </a:solidFill>
          <a:ln w="6350">
            <a:noFill/>
            <a:miter lim="800000"/>
            <a:headEnd/>
            <a:tailEnd/>
          </a:ln>
          <a:effectLst/>
          <a:extLst/>
        </p:spPr>
        <p:txBody>
          <a:bodyPr lIns="46800" tIns="18000" rIns="46800" bIns="0" anchor="b"/>
          <a:lstStyle/>
          <a:p>
            <a:pPr>
              <a:buClr>
                <a:srgbClr val="FFFFFF"/>
              </a:buClr>
            </a:pPr>
            <a:endParaRPr lang="en-GB" sz="900" dirty="0" smtClean="0">
              <a:solidFill>
                <a:srgbClr val="FFFFFF"/>
              </a:solidFill>
              <a:latin typeface="Century Gothic"/>
              <a:cs typeface="Century Gothic"/>
            </a:endParaRPr>
          </a:p>
          <a:p>
            <a:pPr>
              <a:buClr>
                <a:srgbClr val="FFFFFF"/>
              </a:buClr>
            </a:pPr>
            <a:endParaRPr lang="en-GB" sz="900" dirty="0">
              <a:solidFill>
                <a:srgbClr val="FFFFFF"/>
              </a:solidFill>
              <a:latin typeface="Century Gothic"/>
              <a:cs typeface="Century Gothic"/>
            </a:endParaRPr>
          </a:p>
          <a:p>
            <a:pPr>
              <a:buClr>
                <a:srgbClr val="FFFFFF"/>
              </a:buClr>
            </a:pPr>
            <a:r>
              <a:rPr lang="en-GB" sz="900" b="1" dirty="0" smtClean="0">
                <a:solidFill>
                  <a:srgbClr val="FFFFFF"/>
                </a:solidFill>
                <a:latin typeface="Century Gothic"/>
                <a:cs typeface="Century Gothic"/>
              </a:rPr>
              <a:t> </a:t>
            </a:r>
            <a:endParaRPr lang="en-GB" sz="900" b="1" dirty="0">
              <a:solidFill>
                <a:srgbClr val="FFFFFF"/>
              </a:solidFill>
              <a:latin typeface="Century Gothic"/>
              <a:cs typeface="Century Gothic"/>
            </a:endParaRPr>
          </a:p>
          <a:p>
            <a:pPr marL="1588" lvl="1" algn="l">
              <a:buClr>
                <a:srgbClr val="FFFFFF"/>
              </a:buClr>
              <a:tabLst>
                <a:tab pos="2917825" algn="r"/>
              </a:tabLst>
            </a:pPr>
            <a:endParaRPr lang="en-GB" sz="900" b="1" dirty="0">
              <a:solidFill>
                <a:srgbClr val="FFFFFF"/>
              </a:solidFill>
              <a:latin typeface="Century Gothic"/>
              <a:cs typeface="Century Gothic"/>
            </a:endParaRPr>
          </a:p>
        </p:txBody>
      </p:sp>
      <p:sp>
        <p:nvSpPr>
          <p:cNvPr id="13" name="HeadingBox1" descr="&lt;tags&gt;&lt;tag n=&quot;TagName&quot; v=&quot;HeadingBox1&quot; /&gt;&lt;tag n=&quot;Top&quot; v=&quot;232.7088&quot; /&gt;&lt;tag n=&quot;Left&quot; v=&quot;35.37496&quot; /&gt;&lt;tag n=&quot;Height&quot; v=&quot;15.83315&quot; /&gt;&lt;tag n=&quot;Width&quot; v=&quot;154.2839&quot; /&gt;&lt;tag n=&quot;ShadowSize&quot; v=&quot;99.899&quot; /&gt;&lt;tag n=&quot;Format&quot; v=&quot;1&quot; /&gt;&lt;/tags&gt;"/>
          <p:cNvSpPr>
            <a:spLocks noChangeArrowheads="1"/>
          </p:cNvSpPr>
          <p:nvPr/>
        </p:nvSpPr>
        <p:spPr bwMode="gray">
          <a:xfrm>
            <a:off x="444500" y="1778731"/>
            <a:ext cx="1963341" cy="492443"/>
          </a:xfrm>
          <a:prstGeom prst="rect">
            <a:avLst/>
          </a:prstGeom>
          <a:noFill/>
          <a:ln w="6350" algn="ctr">
            <a:noFill/>
            <a:miter lim="800000"/>
            <a:headEnd/>
            <a:tailEnd/>
          </a:ln>
          <a:effectLst/>
          <a:extLst>
            <a:ext uri="{AF507438-7753-43E0-B8FC-AC1667EBCBE1}">
              <a14:hiddenEffects xmlns:a14="http://schemas.microsoft.com/office/drawing/2010/main">
                <a:effectLst>
                  <a:outerShdw blurRad="63500" dist="37357" dir="2700000" sx="99899" sy="99899" rotWithShape="0">
                    <a:scrgbClr r="0" g="0" b="0"/>
                  </a:outerShdw>
                </a:effectLst>
              </a14:hiddenEffects>
            </a:ext>
          </a:extLst>
        </p:spPr>
        <p:txBody>
          <a:bodyPr wrap="square" lIns="0" tIns="0" rIns="0" bIns="0" anchor="b">
            <a:spAutoFit/>
          </a:bodyPr>
          <a:lstStyle/>
          <a:p>
            <a:pPr algn="ctr" defTabSz="728663">
              <a:buClrTx/>
            </a:pPr>
            <a:r>
              <a:rPr lang="en-US" altLang="ja-JP" sz="1600" b="1" dirty="0" smtClean="0">
                <a:solidFill>
                  <a:srgbClr val="FFFFFF"/>
                </a:solidFill>
                <a:latin typeface="Century Gothic"/>
                <a:ea typeface="ＭＳ Ｐゴシック" pitchFamily="34" charset="-128"/>
                <a:cs typeface="Century Gothic"/>
              </a:rPr>
              <a:t>North American</a:t>
            </a:r>
          </a:p>
          <a:p>
            <a:pPr algn="ctr" defTabSz="728663">
              <a:buClrTx/>
            </a:pPr>
            <a:r>
              <a:rPr lang="en-US" altLang="ja-JP" sz="1600" b="1" dirty="0" smtClean="0">
                <a:solidFill>
                  <a:srgbClr val="FFFFFF"/>
                </a:solidFill>
                <a:latin typeface="Century Gothic"/>
                <a:ea typeface="ＭＳ Ｐゴシック" pitchFamily="34" charset="-128"/>
                <a:cs typeface="Century Gothic"/>
              </a:rPr>
              <a:t>Packaging</a:t>
            </a:r>
            <a:endParaRPr lang="en-US" altLang="ja-JP" sz="1600" dirty="0">
              <a:solidFill>
                <a:srgbClr val="FFFFFF"/>
              </a:solidFill>
              <a:latin typeface="Century Gothic"/>
              <a:ea typeface="ＭＳ Ｐゴシック" pitchFamily="34" charset="-128"/>
              <a:cs typeface="Century Gothic"/>
            </a:endParaRPr>
          </a:p>
        </p:txBody>
      </p:sp>
      <p:sp>
        <p:nvSpPr>
          <p:cNvPr id="14" name="HeadingBox1" descr="&lt;tags&gt;&lt;tag n=&quot;TagName&quot; v=&quot;HeadingBox1&quot; /&gt;&lt;tag n=&quot;Top&quot; v=&quot;180.2542&quot; /&gt;&lt;tag n=&quot;Left&quot; v=&quot;535.5652&quot; /&gt;&lt;tag n=&quot;Height&quot; v=&quot;15.83315&quot; /&gt;&lt;tag n=&quot;Width&quot; v=&quot;154.2839&quot; /&gt;&lt;tag n=&quot;ShadowSize&quot; v=&quot;99.899&quot; /&gt;&lt;tag n=&quot;Format&quot; v=&quot;1&quot; /&gt;&lt;/tags&gt;"/>
          <p:cNvSpPr>
            <a:spLocks noChangeArrowheads="1"/>
          </p:cNvSpPr>
          <p:nvPr/>
        </p:nvSpPr>
        <p:spPr bwMode="gray">
          <a:xfrm>
            <a:off x="7267027" y="1175831"/>
            <a:ext cx="1034237" cy="492443"/>
          </a:xfrm>
          <a:prstGeom prst="rect">
            <a:avLst/>
          </a:prstGeom>
          <a:noFill/>
          <a:ln w="6350" algn="ctr">
            <a:noFill/>
            <a:miter lim="800000"/>
            <a:headEnd/>
            <a:tailEnd/>
          </a:ln>
          <a:effectLst/>
          <a:extLst>
            <a:ext uri="{AF507438-7753-43E0-B8FC-AC1667EBCBE1}">
              <a14:hiddenEffects xmlns:a14="http://schemas.microsoft.com/office/drawing/2010/main">
                <a:effectLst>
                  <a:outerShdw blurRad="63500" dist="37357" dir="2700000" sx="99899" sy="99899" rotWithShape="0">
                    <a:scrgbClr r="0" g="0" b="0"/>
                  </a:outerShdw>
                </a:effectLst>
              </a14:hiddenEffects>
            </a:ext>
          </a:extLst>
        </p:spPr>
        <p:txBody>
          <a:bodyPr wrap="none" lIns="0" tIns="0" rIns="0" bIns="0" anchor="b">
            <a:spAutoFit/>
          </a:bodyPr>
          <a:lstStyle/>
          <a:p>
            <a:pPr algn="ctr" defTabSz="728663">
              <a:buClrTx/>
            </a:pPr>
            <a:r>
              <a:rPr lang="en-US" altLang="ja-JP" sz="1600" b="1" dirty="0" smtClean="0">
                <a:solidFill>
                  <a:srgbClr val="FFFFFF"/>
                </a:solidFill>
                <a:latin typeface="Century Gothic"/>
                <a:ea typeface="ＭＳ Ｐゴシック" pitchFamily="34" charset="-128"/>
                <a:cs typeface="Century Gothic"/>
              </a:rPr>
              <a:t>Paper and </a:t>
            </a:r>
          </a:p>
          <a:p>
            <a:pPr algn="ctr" defTabSz="728663">
              <a:buClrTx/>
            </a:pPr>
            <a:r>
              <a:rPr lang="en-US" altLang="ja-JP" sz="1600" b="1" dirty="0" smtClean="0">
                <a:solidFill>
                  <a:srgbClr val="FFFFFF"/>
                </a:solidFill>
                <a:latin typeface="Century Gothic"/>
                <a:ea typeface="ＭＳ Ｐゴシック" pitchFamily="34" charset="-128"/>
                <a:cs typeface="Century Gothic"/>
              </a:rPr>
              <a:t>Specialty</a:t>
            </a:r>
            <a:endParaRPr lang="en-US" altLang="ja-JP" sz="1600" dirty="0">
              <a:solidFill>
                <a:srgbClr val="FFFFFF"/>
              </a:solidFill>
              <a:latin typeface="Century Gothic"/>
              <a:ea typeface="ＭＳ Ｐゴシック" pitchFamily="34" charset="-128"/>
              <a:cs typeface="Century Gothic"/>
            </a:endParaRPr>
          </a:p>
        </p:txBody>
      </p:sp>
      <p:sp>
        <p:nvSpPr>
          <p:cNvPr id="15" name="HeadingBox1" descr="&lt;tags&gt;&lt;tag n=&quot;TagName&quot; v=&quot;HeadingBox1&quot; /&gt;&lt;tag n=&quot;Top&quot; v=&quot;232.7088&quot; /&gt;&lt;tag n=&quot;Left&quot; v=&quot;368.4401&quot; /&gt;&lt;tag n=&quot;Height&quot; v=&quot;15.83315&quot; /&gt;&lt;tag n=&quot;Width&quot; v=&quot;154.2839&quot; /&gt;&lt;tag n=&quot;ShadowSize&quot; v=&quot;99.899&quot; /&gt;&lt;tag n=&quot;Format&quot; v=&quot;1&quot; /&gt;&lt;/tags&gt;"/>
          <p:cNvSpPr>
            <a:spLocks noChangeArrowheads="1"/>
          </p:cNvSpPr>
          <p:nvPr/>
        </p:nvSpPr>
        <p:spPr bwMode="gray">
          <a:xfrm>
            <a:off x="4670660" y="1773358"/>
            <a:ext cx="1959055" cy="492443"/>
          </a:xfrm>
          <a:prstGeom prst="rect">
            <a:avLst/>
          </a:prstGeom>
          <a:noFill/>
          <a:ln w="6350" algn="ctr">
            <a:noFill/>
            <a:miter lim="800000"/>
            <a:headEnd/>
            <a:tailEnd/>
          </a:ln>
          <a:effectLst/>
          <a:extLst>
            <a:ext uri="{AF507438-7753-43E0-B8FC-AC1667EBCBE1}">
              <a14:hiddenEffects xmlns:a14="http://schemas.microsoft.com/office/drawing/2010/main">
                <a:effectLst>
                  <a:outerShdw blurRad="63500" dist="37357" dir="2700000" sx="99899" sy="99899" rotWithShape="0">
                    <a:scrgbClr r="0" g="0" b="0"/>
                  </a:outerShdw>
                </a:effectLst>
              </a14:hiddenEffects>
            </a:ext>
          </a:extLst>
        </p:spPr>
        <p:txBody>
          <a:bodyPr wrap="square" lIns="0" tIns="0" rIns="0" bIns="0" anchor="b">
            <a:spAutoFit/>
          </a:bodyPr>
          <a:lstStyle/>
          <a:p>
            <a:pPr algn="ctr" defTabSz="728663">
              <a:buClrTx/>
            </a:pPr>
            <a:r>
              <a:rPr lang="en-US" altLang="ja-JP" sz="1600" b="1" dirty="0" smtClean="0">
                <a:solidFill>
                  <a:srgbClr val="FFFFFF"/>
                </a:solidFill>
                <a:latin typeface="Century Gothic"/>
                <a:ea typeface="ＭＳ Ｐゴシック" pitchFamily="34" charset="-128"/>
                <a:cs typeface="Century Gothic"/>
              </a:rPr>
              <a:t>Packaging </a:t>
            </a:r>
          </a:p>
          <a:p>
            <a:pPr algn="ctr" defTabSz="728663">
              <a:buClrTx/>
            </a:pPr>
            <a:r>
              <a:rPr lang="en-US" altLang="ja-JP" sz="1600" b="1" dirty="0" smtClean="0">
                <a:solidFill>
                  <a:srgbClr val="FFFFFF"/>
                </a:solidFill>
                <a:latin typeface="Century Gothic"/>
                <a:ea typeface="ＭＳ Ｐゴシック" pitchFamily="34" charset="-128"/>
                <a:cs typeface="Century Gothic"/>
              </a:rPr>
              <a:t>Board</a:t>
            </a:r>
            <a:endParaRPr lang="en-US" altLang="ja-JP" sz="1600" dirty="0">
              <a:solidFill>
                <a:srgbClr val="FFFFFF"/>
              </a:solidFill>
              <a:latin typeface="Century Gothic"/>
              <a:ea typeface="ＭＳ Ｐゴシック" pitchFamily="34" charset="-128"/>
              <a:cs typeface="Century Gothic"/>
            </a:endParaRPr>
          </a:p>
        </p:txBody>
      </p:sp>
      <p:pic>
        <p:nvPicPr>
          <p:cNvPr id="20" name="Picture 2" descr="&lt;tags&gt;&lt;tag n=&quot;TagName&quot; v=&quot;Picture 2&quot; /&gt;&lt;tag n=&quot;Top&quot; v=&quot;345.1044&quot; /&gt;&lt;tag n=&quot;Left&quot; v=&quot;746.6094&quot; /&gt;&lt;tag n=&quot;Height&quot; v=&quot;66.7348&quot; /&gt;&lt;tag n=&quot;Width&quot; v=&quot;67.4641&quot; /&gt;&lt;/tags&gt;"/>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84694" y="2570143"/>
            <a:ext cx="724050" cy="7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147" descr="&lt;tags&gt;&lt;tag name=&quot;BulletInfo&quot; value=&quot;Team&quot; /&gt;&lt;tag n=&quot;TagName&quot; v=&quot;Rectangle 147&quot; /&gt;&lt;tag n=&quot;Top&quot; v=&quot;227.3054&quot; /&gt;&lt;tag n=&quot;Left&quot; v=&quot;200.6679&quot; /&gt;&lt;tag n=&quot;Height&quot; v=&quot;50.4&quot; /&gt;&lt;tag n=&quot;Width&quot; v=&quot;154.9038&quot; /&gt;&lt;/tags&gt;"/>
          <p:cNvSpPr>
            <a:spLocks noChangeArrowheads="1"/>
          </p:cNvSpPr>
          <p:nvPr/>
        </p:nvSpPr>
        <p:spPr bwMode="gray">
          <a:xfrm>
            <a:off x="2549138" y="1744399"/>
            <a:ext cx="1967278" cy="558456"/>
          </a:xfrm>
          <a:prstGeom prst="roundRect">
            <a:avLst/>
          </a:prstGeom>
          <a:solidFill>
            <a:schemeClr val="accent6"/>
          </a:solidFill>
          <a:ln w="6350">
            <a:noFill/>
            <a:miter lim="800000"/>
            <a:headEnd/>
            <a:tailEnd/>
          </a:ln>
          <a:effectLst/>
          <a:extLst/>
        </p:spPr>
        <p:txBody>
          <a:bodyPr lIns="46800" tIns="18000" rIns="46800" bIns="18000" anchor="b"/>
          <a:lstStyle/>
          <a:p>
            <a:pPr marL="1588" lvl="1" algn="l">
              <a:buClr>
                <a:srgbClr val="FFFFFF"/>
              </a:buClr>
              <a:tabLst>
                <a:tab pos="1714500" algn="r"/>
                <a:tab pos="2917825" algn="r"/>
              </a:tabLst>
            </a:pPr>
            <a:endParaRPr lang="en-GB" sz="800" b="1" dirty="0">
              <a:solidFill>
                <a:srgbClr val="FFFFFF"/>
              </a:solidFill>
              <a:latin typeface="Century Gothic"/>
              <a:cs typeface="Century Gothic"/>
            </a:endParaRPr>
          </a:p>
        </p:txBody>
      </p:sp>
      <p:sp>
        <p:nvSpPr>
          <p:cNvPr id="26" name="HeadingBox1" descr="&lt;tags&gt;&lt;tag n=&quot;TagName&quot; v=&quot;HeadingBox1&quot; /&gt;&lt;tag n=&quot;Top&quot; v=&quot;232.7088&quot; /&gt;&lt;tag n=&quot;Left&quot; v=&quot;201.391&quot; /&gt;&lt;tag n=&quot;Height&quot; v=&quot;15.83315&quot; /&gt;&lt;tag n=&quot;Width&quot; v=&quot;154.2839&quot; /&gt;&lt;tag n=&quot;ShadowSize&quot; v=&quot;99.899&quot; /&gt;&lt;tag n=&quot;Format&quot; v=&quot;1&quot; /&gt;&lt;/tags&gt;"/>
          <p:cNvSpPr>
            <a:spLocks noChangeArrowheads="1"/>
          </p:cNvSpPr>
          <p:nvPr/>
        </p:nvSpPr>
        <p:spPr bwMode="gray">
          <a:xfrm>
            <a:off x="2549138" y="1766331"/>
            <a:ext cx="1967277" cy="492443"/>
          </a:xfrm>
          <a:prstGeom prst="rect">
            <a:avLst/>
          </a:prstGeom>
          <a:noFill/>
          <a:ln w="6350" algn="ctr">
            <a:noFill/>
            <a:miter lim="800000"/>
            <a:headEnd/>
            <a:tailEnd/>
          </a:ln>
          <a:effectLst/>
          <a:extLst>
            <a:ext uri="{AF507438-7753-43E0-B8FC-AC1667EBCBE1}">
              <a14:hiddenEffects xmlns:a14="http://schemas.microsoft.com/office/drawing/2010/main">
                <a:effectLst>
                  <a:outerShdw blurRad="63500" dist="37357" dir="2700000" sx="99899" sy="99899" rotWithShape="0">
                    <a:scrgbClr r="0" g="0" b="0"/>
                  </a:outerShdw>
                </a:effectLst>
              </a14:hiddenEffects>
            </a:ext>
          </a:extLst>
        </p:spPr>
        <p:txBody>
          <a:bodyPr wrap="square" lIns="0" tIns="0" rIns="0" bIns="0" anchor="b">
            <a:spAutoFit/>
          </a:bodyPr>
          <a:lstStyle/>
          <a:p>
            <a:pPr algn="ctr" defTabSz="728663">
              <a:buClrTx/>
            </a:pPr>
            <a:r>
              <a:rPr lang="en-US" altLang="ja-JP" sz="1600" b="1" dirty="0" smtClean="0">
                <a:solidFill>
                  <a:srgbClr val="FFFFFF"/>
                </a:solidFill>
                <a:latin typeface="Century Gothic"/>
                <a:ea typeface="ＭＳ Ｐゴシック" pitchFamily="34" charset="-128"/>
                <a:cs typeface="Century Gothic"/>
              </a:rPr>
              <a:t>International</a:t>
            </a:r>
          </a:p>
          <a:p>
            <a:pPr algn="ctr" defTabSz="728663">
              <a:buClrTx/>
            </a:pPr>
            <a:r>
              <a:rPr lang="en-US" altLang="ja-JP" sz="1600" b="1" dirty="0" smtClean="0">
                <a:solidFill>
                  <a:srgbClr val="FFFFFF"/>
                </a:solidFill>
                <a:latin typeface="Century Gothic"/>
                <a:ea typeface="ＭＳ Ｐゴシック" pitchFamily="34" charset="-128"/>
                <a:cs typeface="Century Gothic"/>
              </a:rPr>
              <a:t>Packaging</a:t>
            </a:r>
            <a:endParaRPr lang="en-US" altLang="ja-JP" sz="1600" dirty="0">
              <a:solidFill>
                <a:srgbClr val="FFFFFF"/>
              </a:solidFill>
              <a:latin typeface="Century Gothic"/>
              <a:ea typeface="ＭＳ Ｐゴシック" pitchFamily="34" charset="-128"/>
              <a:cs typeface="Century Gothic"/>
            </a:endParaRPr>
          </a:p>
        </p:txBody>
      </p:sp>
      <p:sp>
        <p:nvSpPr>
          <p:cNvPr id="28" name="MessageStatement" descr="&lt;tags&gt;&lt;tag n=&quot;TagName&quot; v=&quot;MessageStatement&quot; /&gt;&lt;tag n=&quot;Top&quot; v=&quot;471.1387&quot; /&gt;&lt;tag n=&quot;Left&quot; v=&quot;35.75&quot; /&gt;&lt;tag n=&quot;Height&quot; v=&quot;23.55787&quot; /&gt;&lt;tag n=&quot;Width&quot; v=&quot;648.5&quot; /&gt;&lt;/tags&gt;"/>
          <p:cNvSpPr>
            <a:spLocks noChangeArrowheads="1"/>
          </p:cNvSpPr>
          <p:nvPr/>
        </p:nvSpPr>
        <p:spPr bwMode="gray">
          <a:xfrm>
            <a:off x="462142" y="5093676"/>
            <a:ext cx="8235950" cy="747897"/>
          </a:xfrm>
          <a:prstGeom prst="rect">
            <a:avLst/>
          </a:prstGeom>
          <a:solidFill>
            <a:schemeClr val="accent6"/>
          </a:solidFill>
          <a:ln w="6350">
            <a:solidFill>
              <a:schemeClr val="tx2"/>
            </a:solidFill>
            <a:miter lim="800000"/>
            <a:headEnd/>
            <a:tailEnd/>
          </a:ln>
          <a:effectLst/>
          <a:extLst/>
        </p:spPr>
        <p:txBody>
          <a:bodyPr lIns="182880" tIns="73152" rIns="182880" bIns="118872" anchor="b">
            <a:spAutoFit/>
          </a:bodyPr>
          <a:lstStyle/>
          <a:p>
            <a:pPr algn="ctr" eaLnBrk="0" hangingPunct="0">
              <a:buClrTx/>
            </a:pPr>
            <a:r>
              <a:rPr lang="en-US" altLang="ja-JP" sz="1200" b="1" dirty="0" smtClean="0">
                <a:solidFill>
                  <a:srgbClr val="FFFFFF"/>
                </a:solidFill>
                <a:latin typeface="Century Gothic"/>
                <a:ea typeface="ＭＳ Ｐゴシック" pitchFamily="34" charset="-128"/>
                <a:cs typeface="Century Gothic"/>
              </a:rPr>
              <a:t>Evergreen’s key products include proprietary fresh carton sleeves in a broad range of sizes, specially designed re-closable spouts, multi-speed packaging machines and multi-layer packaging board with complex barrier properties</a:t>
            </a:r>
            <a:endParaRPr lang="en-US" altLang="ja-JP" sz="1200" b="1" dirty="0">
              <a:solidFill>
                <a:srgbClr val="FFFFFF"/>
              </a:solidFill>
              <a:latin typeface="Century Gothic"/>
              <a:ea typeface="ＭＳ Ｐゴシック" pitchFamily="34" charset="-128"/>
              <a:cs typeface="Century Gothic"/>
            </a:endParaRPr>
          </a:p>
        </p:txBody>
      </p:sp>
      <p:sp>
        <p:nvSpPr>
          <p:cNvPr id="29" name="Rectangle 147" descr="&lt;tags&gt;&lt;tag name=&quot;BulletInfo&quot; value=&quot;Team&quot; /&gt;&lt;tag n=&quot;TagName&quot; v=&quot;Rectangle 147&quot; /&gt;&lt;tag n=&quot;Top&quot; v=&quot;177.6593&quot; /&gt;&lt;tag n=&quot;Left&quot; v=&quot;34.65173&quot; /&gt;&lt;tag n=&quot;Height&quot; v=&quot;44.34071&quot; /&gt;&lt;tag n=&quot;Width&quot; v=&quot;487.9689&quot; /&gt;&lt;/tags&gt;"/>
          <p:cNvSpPr>
            <a:spLocks noChangeArrowheads="1"/>
          </p:cNvSpPr>
          <p:nvPr/>
        </p:nvSpPr>
        <p:spPr bwMode="gray">
          <a:xfrm>
            <a:off x="440733" y="1151993"/>
            <a:ext cx="6197205" cy="563127"/>
          </a:xfrm>
          <a:prstGeom prst="roundRect">
            <a:avLst/>
          </a:prstGeom>
          <a:solidFill>
            <a:srgbClr val="174726"/>
          </a:solidFill>
          <a:ln w="6350">
            <a:noFill/>
            <a:miter lim="800000"/>
            <a:headEnd/>
            <a:tailEnd/>
          </a:ln>
          <a:effectLst/>
          <a:extLst/>
        </p:spPr>
        <p:txBody>
          <a:bodyPr lIns="46800" tIns="18000" rIns="46800" bIns="18000" anchor="b"/>
          <a:lstStyle/>
          <a:p>
            <a:pPr>
              <a:buClr>
                <a:srgbClr val="FFFFFF"/>
              </a:buClr>
            </a:pPr>
            <a:endParaRPr lang="en-GB" sz="900" dirty="0" smtClean="0">
              <a:solidFill>
                <a:srgbClr val="FFFFFF"/>
              </a:solidFill>
              <a:latin typeface="Century Gothic"/>
              <a:cs typeface="Century Gothic"/>
            </a:endParaRPr>
          </a:p>
          <a:p>
            <a:pPr>
              <a:buClr>
                <a:srgbClr val="FFFFFF"/>
              </a:buClr>
            </a:pPr>
            <a:endParaRPr lang="en-GB" sz="900" dirty="0">
              <a:solidFill>
                <a:srgbClr val="FFFFFF"/>
              </a:solidFill>
              <a:latin typeface="Century Gothic"/>
              <a:cs typeface="Century Gothic"/>
            </a:endParaRPr>
          </a:p>
          <a:p>
            <a:pPr>
              <a:buClr>
                <a:srgbClr val="FFFFFF"/>
              </a:buClr>
            </a:pPr>
            <a:endParaRPr lang="en-GB" sz="900" b="1" dirty="0">
              <a:solidFill>
                <a:srgbClr val="FFFFFF"/>
              </a:solidFill>
              <a:latin typeface="Century Gothic"/>
              <a:cs typeface="Century Gothic"/>
            </a:endParaRPr>
          </a:p>
        </p:txBody>
      </p:sp>
      <p:sp>
        <p:nvSpPr>
          <p:cNvPr id="30" name="HeadingBox1" descr="&lt;tags&gt;&lt;tag n=&quot;TagName&quot; v=&quot;HeadingBox1&quot; /&gt;&lt;tag n=&quot;Top&quot; v=&quot;180.2542&quot; /&gt;&lt;tag n=&quot;Left&quot; v=&quot;35.37488&quot; /&gt;&lt;tag n=&quot;Height&quot; v=&quot;15.83315&quot; /&gt;&lt;tag n=&quot;Width&quot; v=&quot;487.3491&quot; /&gt;&lt;tag n=&quot;ShadowSize&quot; v=&quot;99.899&quot; /&gt;&lt;tag n=&quot;Format&quot; v=&quot;1&quot; /&gt;&lt;/tags&gt;"/>
          <p:cNvSpPr>
            <a:spLocks noChangeArrowheads="1"/>
          </p:cNvSpPr>
          <p:nvPr/>
        </p:nvSpPr>
        <p:spPr bwMode="gray">
          <a:xfrm>
            <a:off x="437650" y="1298846"/>
            <a:ext cx="6199632" cy="246221"/>
          </a:xfrm>
          <a:prstGeom prst="rect">
            <a:avLst/>
          </a:prstGeom>
          <a:noFill/>
          <a:ln w="6350" algn="ctr">
            <a:noFill/>
            <a:miter lim="800000"/>
            <a:headEnd/>
            <a:tailEnd/>
          </a:ln>
          <a:effectLst/>
          <a:extLst>
            <a:ext uri="{AF507438-7753-43E0-B8FC-AC1667EBCBE1}">
              <a14:hiddenEffects xmlns:a14="http://schemas.microsoft.com/office/drawing/2010/main">
                <a:effectLst>
                  <a:outerShdw blurRad="63500" dist="37357" dir="2700000" sx="99899" sy="99899" rotWithShape="0">
                    <a:scrgbClr r="0" g="0" b="0"/>
                  </a:outerShdw>
                </a:effectLst>
              </a14:hiddenEffects>
            </a:ext>
          </a:extLst>
        </p:spPr>
        <p:txBody>
          <a:bodyPr wrap="square" lIns="0" tIns="0" rIns="0" bIns="0" anchor="b">
            <a:spAutoFit/>
          </a:bodyPr>
          <a:lstStyle/>
          <a:p>
            <a:pPr algn="ctr" defTabSz="728663">
              <a:buClrTx/>
            </a:pPr>
            <a:r>
              <a:rPr lang="en-US" altLang="ja-JP" sz="1600" b="1" dirty="0" smtClean="0">
                <a:solidFill>
                  <a:srgbClr val="FFFFFF"/>
                </a:solidFill>
                <a:latin typeface="Century Gothic"/>
                <a:ea typeface="ＭＳ Ｐゴシック" pitchFamily="34" charset="-128"/>
                <a:cs typeface="Century Gothic"/>
              </a:rPr>
              <a:t>Fresh Beverage Packaging</a:t>
            </a:r>
            <a:endParaRPr lang="en-US" altLang="ja-JP" sz="1600" dirty="0">
              <a:solidFill>
                <a:srgbClr val="FFFFFF"/>
              </a:solidFill>
              <a:latin typeface="Century Gothic"/>
              <a:ea typeface="ＭＳ Ｐゴシック" pitchFamily="34" charset="-128"/>
              <a:cs typeface="Century Gothic"/>
            </a:endParaRPr>
          </a:p>
        </p:txBody>
      </p:sp>
      <p:sp>
        <p:nvSpPr>
          <p:cNvPr id="33" name="Rectangle 147" descr="&lt;tags&gt;&lt;tag name=&quot;BulletInfo&quot; value=&quot;Team&quot; /&gt;&lt;tag n=&quot;TagName&quot; v=&quot;Rectangle 147&quot; /&gt;&lt;tag n=&quot;Top&quot; v=&quot;227.3054&quot; /&gt;&lt;tag n=&quot;Left&quot; v=&quot;534.9454&quot; /&gt;&lt;tag n=&quot;Height&quot; v=&quot;50.4&quot; /&gt;&lt;tag n=&quot;Width&quot; v=&quot;77.03866&quot; /&gt;&lt;/tags&gt;"/>
          <p:cNvSpPr>
            <a:spLocks noChangeArrowheads="1"/>
          </p:cNvSpPr>
          <p:nvPr/>
        </p:nvSpPr>
        <p:spPr bwMode="gray">
          <a:xfrm>
            <a:off x="6717607" y="1744399"/>
            <a:ext cx="1033272" cy="558456"/>
          </a:xfrm>
          <a:prstGeom prst="roundRect">
            <a:avLst/>
          </a:prstGeom>
          <a:solidFill>
            <a:schemeClr val="accent6"/>
          </a:solidFill>
          <a:ln w="6350">
            <a:noFill/>
            <a:miter lim="800000"/>
            <a:headEnd/>
            <a:tailEnd/>
          </a:ln>
          <a:effectLst/>
          <a:extLst/>
        </p:spPr>
        <p:txBody>
          <a:bodyPr lIns="0" tIns="0" rIns="0" bIns="0" anchor="ctr" anchorCtr="0"/>
          <a:lstStyle/>
          <a:p>
            <a:pPr marL="1588" lvl="1" algn="ctr">
              <a:buClr>
                <a:srgbClr val="FFFFFF"/>
              </a:buClr>
              <a:tabLst>
                <a:tab pos="2917825" algn="r"/>
              </a:tabLst>
            </a:pPr>
            <a:r>
              <a:rPr lang="en-GB" sz="1050" b="1" dirty="0" smtClean="0">
                <a:solidFill>
                  <a:srgbClr val="FFFFFF"/>
                </a:solidFill>
                <a:latin typeface="Century Gothic"/>
                <a:cs typeface="Century Gothic"/>
              </a:rPr>
              <a:t>Printing and Advertising</a:t>
            </a:r>
          </a:p>
        </p:txBody>
      </p:sp>
      <p:sp>
        <p:nvSpPr>
          <p:cNvPr id="34" name="Rectangle 147" descr="&lt;tags&gt;&lt;tag name=&quot;BulletInfo&quot; value=&quot;Team&quot; /&gt;&lt;tag n=&quot;TagName&quot; v=&quot;Rectangle 147&quot; /&gt;&lt;tag n=&quot;Top&quot; v=&quot;227.3054&quot; /&gt;&lt;tag n=&quot;Left&quot; v=&quot;615.0754&quot; /&gt;&lt;tag n=&quot;Height&quot; v=&quot;50.4&quot; /&gt;&lt;tag n=&quot;Width&quot; v=&quot;74.77299&quot; /&gt;&lt;/tags&gt;"/>
          <p:cNvSpPr>
            <a:spLocks noChangeArrowheads="1"/>
          </p:cNvSpPr>
          <p:nvPr/>
        </p:nvSpPr>
        <p:spPr bwMode="gray">
          <a:xfrm>
            <a:off x="7809194" y="1744399"/>
            <a:ext cx="1033272" cy="558456"/>
          </a:xfrm>
          <a:prstGeom prst="roundRect">
            <a:avLst/>
          </a:prstGeom>
          <a:solidFill>
            <a:schemeClr val="accent6"/>
          </a:solidFill>
          <a:ln w="6350">
            <a:noFill/>
            <a:miter lim="800000"/>
            <a:headEnd/>
            <a:tailEnd/>
          </a:ln>
          <a:effectLst/>
          <a:extLst/>
        </p:spPr>
        <p:txBody>
          <a:bodyPr lIns="9144" tIns="18288" rIns="9144" bIns="18000" anchor="ctr" anchorCtr="0"/>
          <a:lstStyle/>
          <a:p>
            <a:pPr marL="1588" lvl="1" algn="ctr">
              <a:buClr>
                <a:srgbClr val="FFFFFF"/>
              </a:buClr>
              <a:tabLst>
                <a:tab pos="2917825" algn="r"/>
              </a:tabLst>
            </a:pPr>
            <a:r>
              <a:rPr lang="en-GB" sz="1050" b="1" dirty="0" smtClean="0">
                <a:solidFill>
                  <a:srgbClr val="FFFFFF"/>
                </a:solidFill>
                <a:latin typeface="Century Gothic"/>
                <a:cs typeface="Century Gothic"/>
              </a:rPr>
              <a:t>Specialties</a:t>
            </a:r>
            <a:endParaRPr lang="en-GB" sz="1050" b="1" dirty="0">
              <a:solidFill>
                <a:srgbClr val="FFFFFF"/>
              </a:solidFill>
              <a:latin typeface="Century Gothic"/>
              <a:cs typeface="Century Gothic"/>
            </a:endParaRPr>
          </a:p>
        </p:txBody>
      </p:sp>
      <p:cxnSp>
        <p:nvCxnSpPr>
          <p:cNvPr id="38" name="Straight Connector 37"/>
          <p:cNvCxnSpPr/>
          <p:nvPr/>
        </p:nvCxnSpPr>
        <p:spPr bwMode="auto">
          <a:xfrm>
            <a:off x="4598184" y="1803711"/>
            <a:ext cx="0" cy="3039556"/>
          </a:xfrm>
          <a:prstGeom prst="line">
            <a:avLst/>
          </a:prstGeom>
          <a:solidFill>
            <a:schemeClr val="accent1"/>
          </a:solidFill>
          <a:ln w="19050" cap="flat" cmpd="sng" algn="ctr">
            <a:solidFill>
              <a:srgbClr val="839F64"/>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 name="Picture 4" descr="&lt;tags&gt;&lt;tag n=&quot;TagName&quot; v=&quot;Picture 4&quot; /&gt;&lt;tag n=&quot;Top&quot; v=&quot;355.5184&quot; /&gt;&lt;tag n=&quot;Left&quot; v=&quot;51.71346&quot; /&gt;&lt;tag n=&quot;Height&quot; v=&quot;54.68693&quot; /&gt;&lt;tag n=&quot;Width&quot; v=&quot;101.6784&quot; /&gt;&lt;/tags&gt;"/>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0439" y="3291199"/>
            <a:ext cx="81830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descr="&lt;tags&gt;&lt;tag n=&quot;TagName&quot; v=&quot;Picture 3&quot; /&gt;&lt;tag n=&quot;Top&quot; v=&quot;406.2056&quot; /&gt;&lt;tag n=&quot;Left&quot; v=&quot;393.0592&quot; /&gt;&lt;tag n=&quot;Height&quot; v=&quot;68.99276&quot; /&gt;&lt;tag n=&quot;Width&quot; v=&quot;104.3614&quot; /&gt;&lt;/tags&g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58991" y="3864239"/>
            <a:ext cx="1282394" cy="88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6" descr="&lt;tags&gt;&lt;tag n=&quot;TagName&quot; v=&quot;Picture 16&quot; /&gt;&lt;tag n=&quot;Top&quot; v=&quot;336.1396&quot; /&gt;&lt;tag n=&quot;Left&quot; v=&quot;416.5155&quot; /&gt;&lt;tag n=&quot;Height&quot; v=&quot;86.27921&quot; /&gt;&lt;tag n=&quot;Width&quot; v=&quot;51.01354&quot; /&gt;&lt;/tags&gt;"/>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605760" y="2747307"/>
            <a:ext cx="838649" cy="147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Products_ShoppingBags.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88680" y="3515840"/>
            <a:ext cx="674300" cy="540958"/>
          </a:xfrm>
          <a:prstGeom prst="rect">
            <a:avLst/>
          </a:prstGeom>
        </p:spPr>
      </p:pic>
      <p:pic>
        <p:nvPicPr>
          <p:cNvPr id="44" name="Picture 66" descr="&lt;tags&gt;&lt;tag n=&quot;TagName&quot; v=&quot;Picture 82&quot; /&gt;&lt;tag n=&quot;Top&quot; v=&quot;273.4709&quot; /&gt;&lt;tag n=&quot;Left&quot; v=&quot;71.7226&quot; /&gt;&lt;tag n=&quot;Height&quot; v=&quot;81.78204&quot; /&gt;&lt;tag n=&quot;Width&quot; v=&quot;68.22465&quot; /&gt;&lt;/tags&gt;"/>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88088" y="2324322"/>
            <a:ext cx="587208"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8" descr="&lt;tags&gt;&lt;tag n=&quot;TagName&quot; v=&quot;Picture 90&quot; /&gt;&lt;tag n=&quot;Top&quot; v=&quot;398.9747&quot; /&gt;&lt;tag n=&quot;Left&quot; v=&quot;66.22236&quot; /&gt;&lt;tag n=&quot;Height&quot; v=&quot;70.35575&quot; /&gt;&lt;tag n=&quot;Width&quot; v=&quot;77.42063&quot; /&gt;&lt;/tags&gt;"/>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90940" y="3924459"/>
            <a:ext cx="1010064" cy="95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6" descr="gingermilk"/>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747687" y="2443265"/>
            <a:ext cx="532768" cy="49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9" descr="优倍1350ml效果图"/>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3508125" y="2370042"/>
            <a:ext cx="32394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bwMode="auto">
          <a:xfrm>
            <a:off x="1374262" y="2999661"/>
            <a:ext cx="2137090" cy="2539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6350" cap="flat" cmpd="sng" algn="ctr">
                <a:solidFill>
                  <a:schemeClr val="accent1">
                    <a:alpha val="0"/>
                  </a:schemeClr>
                </a:solidFill>
                <a:prstDash val="solid"/>
                <a:round/>
                <a:headEnd type="none" w="med" len="med"/>
                <a:tailEnd type="none" w="med" len="med"/>
              </a14:hiddenLine>
            </a:ext>
          </a:extLst>
        </p:spPr>
        <p:txBody>
          <a:bodyPr vert="horz" wrap="none" lIns="46800" tIns="64800" rIns="46800" bIns="64800" numCol="1" rtlCol="0" anchor="ctr" anchorCtr="0" compatLnSpc="1">
            <a:prstTxWarp prst="textNoShape">
              <a:avLst/>
            </a:prstTxWarp>
            <a:spAutoFit/>
          </a:bodyPr>
          <a:lstStyle/>
          <a:p>
            <a:pPr algn="ctr" defTabSz="728663">
              <a:buClr>
                <a:srgbClr val="FFFFFF"/>
              </a:buClr>
              <a:tabLst>
                <a:tab pos="4286250" algn="l"/>
              </a:tabLst>
            </a:pPr>
            <a:r>
              <a:rPr lang="en-US" sz="800" b="1" dirty="0" smtClean="0">
                <a:solidFill>
                  <a:schemeClr val="tx1">
                    <a:lumMod val="65000"/>
                    <a:lumOff val="35000"/>
                  </a:schemeClr>
                </a:solidFill>
                <a:latin typeface="Century Gothic"/>
                <a:cs typeface="Century Gothic"/>
              </a:rPr>
              <a:t>Broad range of highly decorated cartons</a:t>
            </a:r>
          </a:p>
        </p:txBody>
      </p:sp>
      <p:sp>
        <p:nvSpPr>
          <p:cNvPr id="49" name="Rectangle 48"/>
          <p:cNvSpPr/>
          <p:nvPr/>
        </p:nvSpPr>
        <p:spPr bwMode="auto">
          <a:xfrm>
            <a:off x="1614763" y="3700244"/>
            <a:ext cx="1620573" cy="2539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6350" cap="flat" cmpd="sng" algn="ctr">
                <a:solidFill>
                  <a:schemeClr val="accent1">
                    <a:alpha val="0"/>
                  </a:schemeClr>
                </a:solidFill>
                <a:prstDash val="solid"/>
                <a:round/>
                <a:headEnd type="none" w="med" len="med"/>
                <a:tailEnd type="none" w="med" len="med"/>
              </a14:hiddenLine>
            </a:ext>
          </a:extLst>
        </p:spPr>
        <p:txBody>
          <a:bodyPr vert="horz" wrap="none" lIns="46800" tIns="64800" rIns="46800" bIns="64800" numCol="1" rtlCol="0" anchor="ctr" anchorCtr="0" compatLnSpc="1">
            <a:prstTxWarp prst="textNoShape">
              <a:avLst/>
            </a:prstTxWarp>
            <a:spAutoFit/>
          </a:bodyPr>
          <a:lstStyle/>
          <a:p>
            <a:pPr algn="ctr" defTabSz="728663">
              <a:buClr>
                <a:srgbClr val="FFFFFF"/>
              </a:buClr>
              <a:tabLst>
                <a:tab pos="4286250" algn="l"/>
              </a:tabLst>
            </a:pPr>
            <a:r>
              <a:rPr lang="en-US" sz="800" b="1" dirty="0" smtClean="0">
                <a:solidFill>
                  <a:schemeClr val="tx1">
                    <a:lumMod val="65000"/>
                    <a:lumOff val="35000"/>
                  </a:schemeClr>
                </a:solidFill>
                <a:latin typeface="Century Gothic"/>
                <a:cs typeface="Century Gothic"/>
              </a:rPr>
              <a:t>Convenient re-closable spouts</a:t>
            </a:r>
          </a:p>
        </p:txBody>
      </p:sp>
      <p:sp>
        <p:nvSpPr>
          <p:cNvPr id="50" name="Rectangle 49"/>
          <p:cNvSpPr/>
          <p:nvPr/>
        </p:nvSpPr>
        <p:spPr bwMode="auto">
          <a:xfrm>
            <a:off x="1549241" y="4779779"/>
            <a:ext cx="1787285" cy="2539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6350" cap="flat" cmpd="sng" algn="ctr">
                <a:solidFill>
                  <a:schemeClr val="accent1">
                    <a:alpha val="0"/>
                  </a:schemeClr>
                </a:solidFill>
                <a:prstDash val="solid"/>
                <a:round/>
                <a:headEnd type="none" w="med" len="med"/>
                <a:tailEnd type="none" w="med" len="med"/>
              </a14:hiddenLine>
            </a:ext>
          </a:extLst>
        </p:spPr>
        <p:txBody>
          <a:bodyPr vert="horz" wrap="none" lIns="46800" tIns="64800" rIns="46800" bIns="64800" numCol="1" rtlCol="0" anchor="ctr" anchorCtr="0" compatLnSpc="1">
            <a:prstTxWarp prst="textNoShape">
              <a:avLst/>
            </a:prstTxWarp>
            <a:spAutoFit/>
          </a:bodyPr>
          <a:lstStyle/>
          <a:p>
            <a:pPr algn="ctr" defTabSz="728663">
              <a:buClr>
                <a:srgbClr val="FFFFFF"/>
              </a:buClr>
              <a:tabLst>
                <a:tab pos="4286250" algn="l"/>
              </a:tabLst>
            </a:pPr>
            <a:r>
              <a:rPr lang="en-US" sz="800" b="1" dirty="0" smtClean="0">
                <a:solidFill>
                  <a:schemeClr val="tx1">
                    <a:lumMod val="65000"/>
                    <a:lumOff val="35000"/>
                  </a:schemeClr>
                </a:solidFill>
                <a:latin typeface="Century Gothic"/>
                <a:cs typeface="Century Gothic"/>
              </a:rPr>
              <a:t>Multi-speed packaging machines</a:t>
            </a:r>
          </a:p>
        </p:txBody>
      </p:sp>
      <p:sp>
        <p:nvSpPr>
          <p:cNvPr id="51" name="TextBox 50"/>
          <p:cNvSpPr txBox="1"/>
          <p:nvPr/>
        </p:nvSpPr>
        <p:spPr>
          <a:xfrm>
            <a:off x="5465426" y="3423486"/>
            <a:ext cx="1098428" cy="338554"/>
          </a:xfrm>
          <a:prstGeom prst="rect">
            <a:avLst/>
          </a:prstGeom>
          <a:noFill/>
        </p:spPr>
        <p:txBody>
          <a:bodyPr wrap="none" rtlCol="0">
            <a:spAutoFit/>
          </a:bodyPr>
          <a:lstStyle/>
          <a:p>
            <a:pPr algn="ctr">
              <a:buClr>
                <a:srgbClr val="FFFFFF"/>
              </a:buClr>
            </a:pPr>
            <a:r>
              <a:rPr lang="en-US" sz="800" b="1" dirty="0" smtClean="0">
                <a:solidFill>
                  <a:schemeClr val="tx1">
                    <a:lumMod val="65000"/>
                    <a:lumOff val="35000"/>
                  </a:schemeClr>
                </a:solidFill>
                <a:latin typeface="Century Gothic"/>
                <a:cs typeface="Century Gothic"/>
              </a:rPr>
              <a:t>Multi-layer liquid</a:t>
            </a:r>
            <a:br>
              <a:rPr lang="en-US" sz="800" b="1" dirty="0" smtClean="0">
                <a:solidFill>
                  <a:schemeClr val="tx1">
                    <a:lumMod val="65000"/>
                    <a:lumOff val="35000"/>
                  </a:schemeClr>
                </a:solidFill>
                <a:latin typeface="Century Gothic"/>
                <a:cs typeface="Century Gothic"/>
              </a:rPr>
            </a:br>
            <a:r>
              <a:rPr lang="en-US" sz="800" b="1" dirty="0" smtClean="0">
                <a:solidFill>
                  <a:schemeClr val="tx1">
                    <a:lumMod val="65000"/>
                    <a:lumOff val="35000"/>
                  </a:schemeClr>
                </a:solidFill>
                <a:latin typeface="Century Gothic"/>
                <a:cs typeface="Century Gothic"/>
              </a:rPr>
              <a:t>packaging  board</a:t>
            </a:r>
            <a:endParaRPr lang="en-US" sz="800" b="1" dirty="0">
              <a:solidFill>
                <a:schemeClr val="tx1">
                  <a:lumMod val="65000"/>
                  <a:lumOff val="35000"/>
                </a:schemeClr>
              </a:solidFill>
              <a:latin typeface="Century Gothic"/>
              <a:cs typeface="Century Gothic"/>
            </a:endParaRPr>
          </a:p>
        </p:txBody>
      </p:sp>
      <p:sp>
        <p:nvSpPr>
          <p:cNvPr id="52" name="TextBox 51"/>
          <p:cNvSpPr txBox="1"/>
          <p:nvPr/>
        </p:nvSpPr>
        <p:spPr>
          <a:xfrm>
            <a:off x="5519929" y="4583318"/>
            <a:ext cx="946142" cy="215444"/>
          </a:xfrm>
          <a:prstGeom prst="rect">
            <a:avLst/>
          </a:prstGeom>
          <a:noFill/>
        </p:spPr>
        <p:txBody>
          <a:bodyPr wrap="none" rtlCol="0">
            <a:spAutoFit/>
          </a:bodyPr>
          <a:lstStyle/>
          <a:p>
            <a:pPr algn="ctr">
              <a:buClr>
                <a:srgbClr val="FFFFFF"/>
              </a:buClr>
            </a:pPr>
            <a:r>
              <a:rPr lang="en-US" sz="800" b="1" dirty="0" smtClean="0">
                <a:solidFill>
                  <a:schemeClr val="tx1">
                    <a:lumMod val="65000"/>
                    <a:lumOff val="35000"/>
                  </a:schemeClr>
                </a:solidFill>
                <a:latin typeface="Century Gothic"/>
                <a:cs typeface="Century Gothic"/>
              </a:rPr>
              <a:t>Ovenable trays</a:t>
            </a:r>
            <a:endParaRPr lang="en-US" sz="800" b="1" dirty="0">
              <a:solidFill>
                <a:schemeClr val="tx1">
                  <a:lumMod val="65000"/>
                  <a:lumOff val="35000"/>
                </a:schemeClr>
              </a:solidFill>
              <a:latin typeface="Century Gothic"/>
              <a:cs typeface="Century Gothic"/>
            </a:endParaRPr>
          </a:p>
        </p:txBody>
      </p:sp>
      <p:pic>
        <p:nvPicPr>
          <p:cNvPr id="53" name="Picture 2" descr="http://www.dobmeierjanitorialsupplies.com/assets/product-images/HUHTAMAKI-HUHVAPOR.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6509" y="4214500"/>
            <a:ext cx="618642" cy="6186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7967399" y="4755570"/>
            <a:ext cx="697627" cy="215444"/>
          </a:xfrm>
          <a:prstGeom prst="rect">
            <a:avLst/>
          </a:prstGeom>
          <a:noFill/>
        </p:spPr>
        <p:txBody>
          <a:bodyPr wrap="none" rtlCol="0">
            <a:spAutoFit/>
          </a:bodyPr>
          <a:lstStyle/>
          <a:p>
            <a:pPr algn="ctr">
              <a:buClr>
                <a:srgbClr val="FFFFFF"/>
              </a:buClr>
            </a:pPr>
            <a:r>
              <a:rPr lang="en-US" sz="800" b="1" dirty="0" smtClean="0">
                <a:solidFill>
                  <a:schemeClr val="tx1">
                    <a:lumMod val="65000"/>
                    <a:lumOff val="35000"/>
                  </a:schemeClr>
                </a:solidFill>
                <a:latin typeface="Century Gothic"/>
                <a:cs typeface="Century Gothic"/>
              </a:rPr>
              <a:t>Platestock</a:t>
            </a:r>
            <a:endParaRPr lang="en-US" sz="800" b="1" dirty="0">
              <a:solidFill>
                <a:schemeClr val="tx1">
                  <a:lumMod val="65000"/>
                  <a:lumOff val="35000"/>
                </a:schemeClr>
              </a:solidFill>
              <a:latin typeface="Century Gothic"/>
              <a:cs typeface="Century Gothic"/>
            </a:endParaRPr>
          </a:p>
        </p:txBody>
      </p:sp>
      <p:sp>
        <p:nvSpPr>
          <p:cNvPr id="55" name="TextBox 54"/>
          <p:cNvSpPr txBox="1"/>
          <p:nvPr/>
        </p:nvSpPr>
        <p:spPr>
          <a:xfrm>
            <a:off x="7632454" y="4036390"/>
            <a:ext cx="1386753" cy="215444"/>
          </a:xfrm>
          <a:prstGeom prst="rect">
            <a:avLst/>
          </a:prstGeom>
          <a:noFill/>
        </p:spPr>
        <p:txBody>
          <a:bodyPr wrap="square" rtlCol="0">
            <a:spAutoFit/>
          </a:bodyPr>
          <a:lstStyle/>
          <a:p>
            <a:pPr algn="ctr">
              <a:buClr>
                <a:srgbClr val="FFFFFF"/>
              </a:buClr>
            </a:pPr>
            <a:r>
              <a:rPr lang="en-US" sz="800" b="1" dirty="0" smtClean="0">
                <a:solidFill>
                  <a:schemeClr val="tx1">
                    <a:lumMod val="65000"/>
                    <a:lumOff val="35000"/>
                  </a:schemeClr>
                </a:solidFill>
                <a:latin typeface="Century Gothic"/>
                <a:cs typeface="Century Gothic"/>
              </a:rPr>
              <a:t>Paper bags</a:t>
            </a:r>
            <a:endParaRPr lang="en-US" sz="800" b="1" dirty="0">
              <a:solidFill>
                <a:schemeClr val="tx1">
                  <a:lumMod val="65000"/>
                  <a:lumOff val="35000"/>
                </a:schemeClr>
              </a:solidFill>
              <a:latin typeface="Century Gothic"/>
              <a:cs typeface="Century Gothic"/>
            </a:endParaRPr>
          </a:p>
        </p:txBody>
      </p:sp>
      <p:sp>
        <p:nvSpPr>
          <p:cNvPr id="56" name="TextBox 55"/>
          <p:cNvSpPr txBox="1"/>
          <p:nvPr/>
        </p:nvSpPr>
        <p:spPr>
          <a:xfrm>
            <a:off x="7640386" y="3136190"/>
            <a:ext cx="1351652" cy="338554"/>
          </a:xfrm>
          <a:prstGeom prst="rect">
            <a:avLst/>
          </a:prstGeom>
          <a:noFill/>
        </p:spPr>
        <p:txBody>
          <a:bodyPr wrap="none" rtlCol="0">
            <a:spAutoFit/>
          </a:bodyPr>
          <a:lstStyle/>
          <a:p>
            <a:pPr algn="ctr">
              <a:buClr>
                <a:srgbClr val="FFFFFF"/>
              </a:buClr>
            </a:pPr>
            <a:r>
              <a:rPr lang="en-US" sz="800" b="1" dirty="0" smtClean="0">
                <a:solidFill>
                  <a:schemeClr val="tx1">
                    <a:lumMod val="65000"/>
                    <a:lumOff val="35000"/>
                  </a:schemeClr>
                </a:solidFill>
                <a:latin typeface="Century Gothic"/>
                <a:cs typeface="Century Gothic"/>
              </a:rPr>
              <a:t>Consumer packaging / </a:t>
            </a:r>
            <a:br>
              <a:rPr lang="en-US" sz="800" b="1" dirty="0" smtClean="0">
                <a:solidFill>
                  <a:schemeClr val="tx1">
                    <a:lumMod val="65000"/>
                    <a:lumOff val="35000"/>
                  </a:schemeClr>
                </a:solidFill>
                <a:latin typeface="Century Gothic"/>
                <a:cs typeface="Century Gothic"/>
              </a:rPr>
            </a:br>
            <a:r>
              <a:rPr lang="en-US" sz="800" b="1" dirty="0" smtClean="0">
                <a:solidFill>
                  <a:schemeClr val="tx1">
                    <a:lumMod val="65000"/>
                    <a:lumOff val="35000"/>
                  </a:schemeClr>
                </a:solidFill>
                <a:latin typeface="Century Gothic"/>
                <a:cs typeface="Century Gothic"/>
              </a:rPr>
              <a:t>cotton swabs</a:t>
            </a:r>
            <a:endParaRPr lang="en-US" sz="800" b="1" dirty="0">
              <a:solidFill>
                <a:schemeClr val="tx1">
                  <a:lumMod val="65000"/>
                  <a:lumOff val="35000"/>
                </a:schemeClr>
              </a:solidFill>
              <a:latin typeface="Century Gothic"/>
              <a:cs typeface="Century Gothic"/>
            </a:endParaRPr>
          </a:p>
        </p:txBody>
      </p:sp>
      <p:sp>
        <p:nvSpPr>
          <p:cNvPr id="57" name="TextBox 56"/>
          <p:cNvSpPr txBox="1"/>
          <p:nvPr/>
        </p:nvSpPr>
        <p:spPr>
          <a:xfrm>
            <a:off x="4682330" y="4140916"/>
            <a:ext cx="660056" cy="215444"/>
          </a:xfrm>
          <a:prstGeom prst="rect">
            <a:avLst/>
          </a:prstGeom>
          <a:noFill/>
        </p:spPr>
        <p:txBody>
          <a:bodyPr wrap="none" rtlCol="0">
            <a:spAutoFit/>
          </a:bodyPr>
          <a:lstStyle/>
          <a:p>
            <a:pPr algn="ctr">
              <a:buClr>
                <a:srgbClr val="FFFFFF"/>
              </a:buClr>
            </a:pPr>
            <a:r>
              <a:rPr lang="en-US" sz="800" b="1" dirty="0" smtClean="0">
                <a:solidFill>
                  <a:schemeClr val="tx1">
                    <a:lumMod val="65000"/>
                    <a:lumOff val="35000"/>
                  </a:schemeClr>
                </a:solidFill>
                <a:latin typeface="Century Gothic"/>
                <a:cs typeface="Century Gothic"/>
              </a:rPr>
              <a:t>Cupstock</a:t>
            </a:r>
            <a:endParaRPr lang="en-US" sz="800" b="1" dirty="0">
              <a:solidFill>
                <a:schemeClr val="tx1">
                  <a:lumMod val="65000"/>
                  <a:lumOff val="35000"/>
                </a:schemeClr>
              </a:solidFill>
              <a:latin typeface="Century Gothic"/>
              <a:cs typeface="Century Gothic"/>
            </a:endParaRPr>
          </a:p>
        </p:txBody>
      </p:sp>
      <p:pic>
        <p:nvPicPr>
          <p:cNvPr id="58" name="Picture 2" descr="\\nnyc14p20007\bgoheen$\Desktop\7-10-14\pictures to clean up\export pics\chinese milk.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059740" y="2370042"/>
            <a:ext cx="272435" cy="6400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nnyc14p20007\bgoheen$\Desktop\7-10-14\pictures to clean up\export pics\fruit punch.pn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2142096" y="2351782"/>
            <a:ext cx="377921" cy="6766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nnyc14p20007\bgoheen$\Desktop\7-10-14\pictures to clean up\export pics\machine 2.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248288" y="3880009"/>
            <a:ext cx="959489" cy="95313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7" descr="\\nnyc14p20007\bgoheen$\Desktop\7-10-14\pictures to clean up\export pics\machine 1.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044094" y="3880009"/>
            <a:ext cx="946276" cy="95313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nnyc14p20007\bgoheen$\Desktop\7-10-14\pictures to clean up\export pics\milk cartons.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302966" y="2457876"/>
            <a:ext cx="611460" cy="46441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9" descr="\\nnyc14p20007\bgoheen$\Desktop\7-10-14\pictures to clean up\export pics\purple cap.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888274" y="3291199"/>
            <a:ext cx="5300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nnyc14p20007\bgoheen$\Desktop\7-10-14\pictures to clean up\export pics\white cap.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2685824" y="3291199"/>
            <a:ext cx="590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1" descr="\\nnyc14p20007\bgoheen$\Desktop\7-10-14\pictures to clean up\export pics\orange cap.png"/>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607650" y="3291199"/>
            <a:ext cx="489858"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Connector 65"/>
          <p:cNvCxnSpPr/>
          <p:nvPr/>
        </p:nvCxnSpPr>
        <p:spPr bwMode="auto">
          <a:xfrm>
            <a:off x="5817099" y="2555246"/>
            <a:ext cx="0" cy="702448"/>
          </a:xfrm>
          <a:prstGeom prst="line">
            <a:avLst/>
          </a:prstGeom>
          <a:solidFill>
            <a:schemeClr val="accent1"/>
          </a:solidFill>
          <a:ln w="63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a:off x="5745659" y="2545501"/>
            <a:ext cx="0" cy="692788"/>
          </a:xfrm>
          <a:prstGeom prst="line">
            <a:avLst/>
          </a:prstGeom>
          <a:solidFill>
            <a:schemeClr val="accent1"/>
          </a:solidFill>
          <a:ln w="63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8" name="Picture 16" descr="&lt;tags&gt;&lt;tag n=&quot;TagName&quot; v=&quot;Group 4&quot; /&gt;&lt;tag n=&quot;Top&quot; v=&quot;372.4511&quot; /&gt;&lt;tag n=&quot;Left&quot; v=&quot;465.9929&quot; /&gt;&lt;tag n=&quot;Height&quot; v=&quot;78.23354&quot; /&gt;&lt;tag n=&quot;Width&quot; v=&quot;71.51409&quot; /&gt;&lt;/tags&gt;"/>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5546163" y="2441557"/>
            <a:ext cx="9080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p:cNvSpPr txBox="1"/>
          <p:nvPr/>
        </p:nvSpPr>
        <p:spPr>
          <a:xfrm>
            <a:off x="6877918" y="3269830"/>
            <a:ext cx="697627" cy="215444"/>
          </a:xfrm>
          <a:prstGeom prst="rect">
            <a:avLst/>
          </a:prstGeom>
          <a:noFill/>
        </p:spPr>
        <p:txBody>
          <a:bodyPr wrap="none" rtlCol="0">
            <a:spAutoFit/>
          </a:bodyPr>
          <a:lstStyle/>
          <a:p>
            <a:pPr algn="ctr">
              <a:buClr>
                <a:srgbClr val="FFFFFF"/>
              </a:buClr>
            </a:pPr>
            <a:r>
              <a:rPr lang="en-US" sz="800" b="1" dirty="0" smtClean="0">
                <a:solidFill>
                  <a:schemeClr val="tx1">
                    <a:lumMod val="65000"/>
                    <a:lumOff val="35000"/>
                  </a:schemeClr>
                </a:solidFill>
                <a:latin typeface="Century Gothic"/>
                <a:cs typeface="Century Gothic"/>
              </a:rPr>
              <a:t>Envelopes</a:t>
            </a:r>
            <a:endParaRPr lang="en-US" sz="800" b="1" dirty="0">
              <a:solidFill>
                <a:schemeClr val="tx1">
                  <a:lumMod val="65000"/>
                  <a:lumOff val="35000"/>
                </a:schemeClr>
              </a:solidFill>
              <a:latin typeface="Century Gothic"/>
              <a:cs typeface="Century Gothic"/>
            </a:endParaRPr>
          </a:p>
        </p:txBody>
      </p:sp>
      <p:sp>
        <p:nvSpPr>
          <p:cNvPr id="70" name="TextBox 69"/>
          <p:cNvSpPr txBox="1"/>
          <p:nvPr/>
        </p:nvSpPr>
        <p:spPr>
          <a:xfrm>
            <a:off x="6824044" y="4225022"/>
            <a:ext cx="800219" cy="338554"/>
          </a:xfrm>
          <a:prstGeom prst="rect">
            <a:avLst/>
          </a:prstGeom>
          <a:noFill/>
        </p:spPr>
        <p:txBody>
          <a:bodyPr wrap="none" rtlCol="0">
            <a:spAutoFit/>
          </a:bodyPr>
          <a:lstStyle/>
          <a:p>
            <a:pPr algn="ctr">
              <a:buClr>
                <a:srgbClr val="FFFFFF"/>
              </a:buClr>
            </a:pPr>
            <a:r>
              <a:rPr lang="en-US" sz="800" b="1" dirty="0" smtClean="0">
                <a:solidFill>
                  <a:schemeClr val="tx1">
                    <a:lumMod val="65000"/>
                    <a:lumOff val="35000"/>
                  </a:schemeClr>
                </a:solidFill>
                <a:latin typeface="Century Gothic"/>
                <a:cs typeface="Century Gothic"/>
              </a:rPr>
              <a:t>Magazines / </a:t>
            </a:r>
          </a:p>
          <a:p>
            <a:pPr algn="ctr">
              <a:buClr>
                <a:srgbClr val="FFFFFF"/>
              </a:buClr>
            </a:pPr>
            <a:r>
              <a:rPr lang="en-US" sz="800" b="1" dirty="0" smtClean="0">
                <a:solidFill>
                  <a:schemeClr val="tx1">
                    <a:lumMod val="65000"/>
                    <a:lumOff val="35000"/>
                  </a:schemeClr>
                </a:solidFill>
                <a:latin typeface="Century Gothic"/>
                <a:cs typeface="Century Gothic"/>
              </a:rPr>
              <a:t>catalogues</a:t>
            </a:r>
            <a:endParaRPr lang="en-US" sz="800" b="1" dirty="0">
              <a:solidFill>
                <a:schemeClr val="tx1">
                  <a:lumMod val="65000"/>
                  <a:lumOff val="35000"/>
                </a:schemeClr>
              </a:solidFill>
              <a:latin typeface="Century Gothic"/>
              <a:cs typeface="Century Gothic"/>
            </a:endParaRPr>
          </a:p>
        </p:txBody>
      </p:sp>
      <p:pic>
        <p:nvPicPr>
          <p:cNvPr id="72" name="Picture 2"/>
          <p:cNvPicPr>
            <a:picLocks noChangeAspect="1" noChangeArrowheads="1"/>
          </p:cNvPicPr>
          <p:nvPr/>
        </p:nvPicPr>
        <p:blipFill rotWithShape="1">
          <a:blip r:embed="rId21" cstate="print">
            <a:extLst>
              <a:ext uri="{28A0092B-C50C-407E-A947-70E740481C1C}">
                <a14:useLocalDpi xmlns:a14="http://schemas.microsoft.com/office/drawing/2010/main"/>
              </a:ext>
            </a:extLst>
          </a:blip>
          <a:srcRect/>
          <a:stretch/>
        </p:blipFill>
        <p:spPr bwMode="auto">
          <a:xfrm>
            <a:off x="8100720" y="2486801"/>
            <a:ext cx="450220" cy="67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 descr="&lt;tags&gt;&lt;tag n=&quot;TagName&quot; v=&quot;Picture 3&quot; /&gt;&lt;tag n=&quot;Top&quot; v=&quot;127.9407&quot; /&gt;&lt;tag n=&quot;Left&quot; v=&quot;192.0242&quot; /&gt;&lt;tag n=&quot;Height&quot; v=&quot;33.02228&quot; /&gt;&lt;tag n=&quot;Width&quot; v=&quot;40.36236&quot; /&gt;&lt;/tags&gt;"/>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a:stretch/>
        </p:blipFill>
        <p:spPr bwMode="auto">
          <a:xfrm>
            <a:off x="6891093" y="3607588"/>
            <a:ext cx="711252" cy="58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157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 Systems International Products</a:t>
            </a:r>
            <a:endParaRPr lang="en-US" dirty="0"/>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07995" y="3877932"/>
            <a:ext cx="2756601" cy="203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4670" y="1334113"/>
            <a:ext cx="2732563" cy="187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899" y="4133120"/>
            <a:ext cx="2269370" cy="172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03697" y="4303229"/>
            <a:ext cx="2579337" cy="148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88420" y="1198524"/>
            <a:ext cx="3221664" cy="207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38623" y="1315487"/>
            <a:ext cx="2028641" cy="178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29606" y="776770"/>
            <a:ext cx="3083443" cy="338554"/>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Carbonated Soft Drinks</a:t>
            </a:r>
            <a:endParaRPr lang="en-US" sz="1600" b="1" dirty="0">
              <a:solidFill>
                <a:schemeClr val="tx1">
                  <a:lumMod val="65000"/>
                  <a:lumOff val="35000"/>
                </a:schemeClr>
              </a:solidFill>
              <a:latin typeface="Century Gothic"/>
              <a:cs typeface="Century Gothic"/>
            </a:endParaRPr>
          </a:p>
        </p:txBody>
      </p:sp>
      <p:sp>
        <p:nvSpPr>
          <p:cNvPr id="12" name="TextBox 11"/>
          <p:cNvSpPr txBox="1"/>
          <p:nvPr/>
        </p:nvSpPr>
        <p:spPr>
          <a:xfrm>
            <a:off x="3405964" y="776770"/>
            <a:ext cx="2048539" cy="338554"/>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Bottled Water</a:t>
            </a:r>
            <a:endParaRPr lang="en-US" sz="1600" b="1" dirty="0">
              <a:solidFill>
                <a:schemeClr val="tx1">
                  <a:lumMod val="65000"/>
                  <a:lumOff val="35000"/>
                </a:schemeClr>
              </a:solidFill>
              <a:latin typeface="Century Gothic"/>
              <a:cs typeface="Century Gothic"/>
            </a:endParaRPr>
          </a:p>
        </p:txBody>
      </p:sp>
      <p:sp>
        <p:nvSpPr>
          <p:cNvPr id="13" name="TextBox 12"/>
          <p:cNvSpPr txBox="1"/>
          <p:nvPr/>
        </p:nvSpPr>
        <p:spPr>
          <a:xfrm>
            <a:off x="5716772" y="776770"/>
            <a:ext cx="3267739" cy="338554"/>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Non-Carbonated Beverages</a:t>
            </a:r>
            <a:endParaRPr lang="en-US" sz="1600" b="1" dirty="0">
              <a:solidFill>
                <a:schemeClr val="tx1">
                  <a:lumMod val="65000"/>
                  <a:lumOff val="35000"/>
                </a:schemeClr>
              </a:solidFill>
              <a:latin typeface="Century Gothic"/>
              <a:cs typeface="Century Gothic"/>
            </a:endParaRPr>
          </a:p>
        </p:txBody>
      </p:sp>
      <p:sp>
        <p:nvSpPr>
          <p:cNvPr id="14" name="TextBox 13"/>
          <p:cNvSpPr txBox="1"/>
          <p:nvPr/>
        </p:nvSpPr>
        <p:spPr>
          <a:xfrm>
            <a:off x="411113" y="3475668"/>
            <a:ext cx="1424763" cy="338554"/>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Dairy</a:t>
            </a:r>
            <a:endParaRPr lang="en-US" sz="1600" b="1" dirty="0">
              <a:solidFill>
                <a:schemeClr val="tx1">
                  <a:lumMod val="65000"/>
                  <a:lumOff val="35000"/>
                </a:schemeClr>
              </a:solidFill>
              <a:latin typeface="Century Gothic"/>
              <a:cs typeface="Century Gothic"/>
            </a:endParaRPr>
          </a:p>
        </p:txBody>
      </p:sp>
      <p:sp>
        <p:nvSpPr>
          <p:cNvPr id="15" name="TextBox 14"/>
          <p:cNvSpPr txBox="1"/>
          <p:nvPr/>
        </p:nvSpPr>
        <p:spPr>
          <a:xfrm>
            <a:off x="2590800" y="3475668"/>
            <a:ext cx="2193850" cy="338554"/>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Adult Beverages</a:t>
            </a:r>
            <a:endParaRPr lang="en-US" sz="1600" b="1" dirty="0">
              <a:solidFill>
                <a:schemeClr val="tx1">
                  <a:lumMod val="65000"/>
                  <a:lumOff val="35000"/>
                </a:schemeClr>
              </a:solidFill>
              <a:latin typeface="Century Gothic"/>
              <a:cs typeface="Century Gothic"/>
            </a:endParaRPr>
          </a:p>
        </p:txBody>
      </p:sp>
      <p:sp>
        <p:nvSpPr>
          <p:cNvPr id="16" name="TextBox 15"/>
          <p:cNvSpPr txBox="1"/>
          <p:nvPr/>
        </p:nvSpPr>
        <p:spPr>
          <a:xfrm>
            <a:off x="5695508" y="3475668"/>
            <a:ext cx="1424763" cy="338554"/>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Food</a:t>
            </a:r>
            <a:endParaRPr lang="en-US" sz="1600" b="1" dirty="0">
              <a:solidFill>
                <a:schemeClr val="tx1">
                  <a:lumMod val="65000"/>
                  <a:lumOff val="35000"/>
                </a:schemeClr>
              </a:solidFill>
              <a:latin typeface="Century Gothic"/>
              <a:cs typeface="Century Gothic"/>
            </a:endParaRPr>
          </a:p>
        </p:txBody>
      </p:sp>
      <p:pic>
        <p:nvPicPr>
          <p:cNvPr id="17" name="Picture 2"/>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5434" y="4515885"/>
            <a:ext cx="1165941" cy="109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696200" y="3475668"/>
            <a:ext cx="1424763" cy="338554"/>
          </a:xfrm>
          <a:prstGeom prst="rect">
            <a:avLst/>
          </a:prstGeom>
          <a:noFill/>
        </p:spPr>
        <p:txBody>
          <a:bodyPr wrap="square" rtlCol="0">
            <a:spAutoFit/>
          </a:bodyPr>
          <a:lstStyle/>
          <a:p>
            <a:pPr algn="ctr"/>
            <a:r>
              <a:rPr lang="en-US" sz="1600" b="1" dirty="0" smtClean="0">
                <a:solidFill>
                  <a:schemeClr val="tx1">
                    <a:lumMod val="65000"/>
                    <a:lumOff val="35000"/>
                  </a:schemeClr>
                </a:solidFill>
                <a:latin typeface="Century Gothic"/>
                <a:cs typeface="Century Gothic"/>
              </a:rPr>
              <a:t>Auto</a:t>
            </a:r>
            <a:endParaRPr lang="en-US" sz="1600" b="1" dirty="0">
              <a:solidFill>
                <a:schemeClr val="tx1">
                  <a:lumMod val="65000"/>
                  <a:lumOff val="35000"/>
                </a:schemeClr>
              </a:solidFill>
              <a:latin typeface="Century Gothic"/>
              <a:cs typeface="Century Gothic"/>
            </a:endParaRPr>
          </a:p>
        </p:txBody>
      </p:sp>
    </p:spTree>
    <p:extLst>
      <p:ext uri="{BB962C8B-B14F-4D97-AF65-F5344CB8AC3E}">
        <p14:creationId xmlns:p14="http://schemas.microsoft.com/office/powerpoint/2010/main" val="64857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Graham Packaging Products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0071" y="1098175"/>
            <a:ext cx="8363858" cy="4803944"/>
          </a:xfrm>
          <a:prstGeom prst="rect">
            <a:avLst/>
          </a:prstGeom>
        </p:spPr>
      </p:pic>
    </p:spTree>
    <p:extLst>
      <p:ext uri="{BB962C8B-B14F-4D97-AF65-F5344CB8AC3E}">
        <p14:creationId xmlns:p14="http://schemas.microsoft.com/office/powerpoint/2010/main" val="331134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Map</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567"/>
          <a:stretch/>
        </p:blipFill>
        <p:spPr bwMode="auto">
          <a:xfrm>
            <a:off x="0" y="888997"/>
            <a:ext cx="9144000" cy="5156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604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Volume (FEU)</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218"/>
          <a:stretch/>
        </p:blipFill>
        <p:spPr bwMode="auto">
          <a:xfrm>
            <a:off x="0" y="1431678"/>
            <a:ext cx="9144000" cy="361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531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TYPE_NAME" val="Title Only"/>
  <p:tag name="SLIDE_BASE_FONT_SIZE" val="14"/>
</p:tagLst>
</file>

<file path=ppt/tags/tag2.xml><?xml version="1.0" encoding="utf-8"?>
<p:tagLst xmlns:a="http://schemas.openxmlformats.org/drawingml/2006/main" xmlns:r="http://schemas.openxmlformats.org/officeDocument/2006/relationships" xmlns:p="http://schemas.openxmlformats.org/presentationml/2006/main">
  <p:tag name="MASTER_ITEM" val="MASTER_ITEM"/>
  <p:tag name="SLIDE_TYPE_NAME" val="Title Only"/>
</p:tagLst>
</file>

<file path=ppt/tags/tag3.xml><?xml version="1.0" encoding="utf-8"?>
<p:tagLst xmlns:a="http://schemas.openxmlformats.org/drawingml/2006/main" xmlns:r="http://schemas.openxmlformats.org/officeDocument/2006/relationships" xmlns:p="http://schemas.openxmlformats.org/presentationml/2006/main">
  <p:tag name="TOP" val="111.875"/>
  <p:tag name="LEFT" val="53.875"/>
</p:tagLst>
</file>

<file path=ppt/tags/tag4.xml><?xml version="1.0" encoding="utf-8"?>
<p:tagLst xmlns:a="http://schemas.openxmlformats.org/drawingml/2006/main" xmlns:r="http://schemas.openxmlformats.org/officeDocument/2006/relationships" xmlns:p="http://schemas.openxmlformats.org/presentationml/2006/main">
  <p:tag name="BULLET_FORMATTING_RULES" val="UNITS"/>
  <p:tag name="TOP" val="86.25"/>
  <p:tag name="LEFT" val="53.875"/>
  <p:tag name="WIDTH" val="611.75"/>
  <p:tag name="HEIGHT" val="27.875"/>
</p:tagLst>
</file>

<file path=ppt/tags/tag5.xml><?xml version="1.0" encoding="utf-8"?>
<p:tagLst xmlns:a="http://schemas.openxmlformats.org/drawingml/2006/main" xmlns:r="http://schemas.openxmlformats.org/officeDocument/2006/relationships" xmlns:p="http://schemas.openxmlformats.org/presentationml/2006/main">
  <p:tag name="TAGS" val="&lt;tags&gt;&lt;tag n=&quot;id&quot; v=&quot;5&quot; /&gt;&lt;tag n=&quot;name&quot; v=&quot;TitleOnly&quot; /&gt;&lt;/tags&gt;"/>
</p:tagLst>
</file>

<file path=ppt/theme/theme1.xml><?xml version="1.0" encoding="utf-8"?>
<a:theme xmlns:a="http://schemas.openxmlformats.org/drawingml/2006/main" name="Office Theme">
  <a:themeElements>
    <a:clrScheme name="Evergreen Packaging">
      <a:dk1>
        <a:sysClr val="windowText" lastClr="000000"/>
      </a:dk1>
      <a:lt1>
        <a:sysClr val="window" lastClr="FFFFFF"/>
      </a:lt1>
      <a:dk2>
        <a:srgbClr val="1F497D"/>
      </a:dk2>
      <a:lt2>
        <a:srgbClr val="EEECE1"/>
      </a:lt2>
      <a:accent1>
        <a:srgbClr val="E1822F"/>
      </a:accent1>
      <a:accent2>
        <a:srgbClr val="EEC532"/>
      </a:accent2>
      <a:accent3>
        <a:srgbClr val="5B2369"/>
      </a:accent3>
      <a:accent4>
        <a:srgbClr val="91252B"/>
      </a:accent4>
      <a:accent5>
        <a:srgbClr val="4A7583"/>
      </a:accent5>
      <a:accent6>
        <a:srgbClr val="75A438"/>
      </a:accent6>
      <a:hlink>
        <a:srgbClr val="75A438"/>
      </a:hlink>
      <a:folHlink>
        <a:srgbClr val="75A4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A922E568C27C468633B9459A752885" ma:contentTypeVersion="0" ma:contentTypeDescription="Create a new document." ma:contentTypeScope="" ma:versionID="702e590a65f707bf1c53834bd1a652d1">
  <xsd:schema xmlns:xsd="http://www.w3.org/2001/XMLSchema" xmlns:xs="http://www.w3.org/2001/XMLSchema" xmlns:p="http://schemas.microsoft.com/office/2006/metadata/properties" xmlns:ns2="754836dd-ffd5-4ead-8c2e-b7c9b87af8e2" targetNamespace="http://schemas.microsoft.com/office/2006/metadata/properties" ma:root="true" ma:fieldsID="fabc5ab51662c152682451182095fab8" ns2:_="">
    <xsd:import namespace="754836dd-ffd5-4ead-8c2e-b7c9b87af8e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836dd-ffd5-4ead-8c2e-b7c9b87af8e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54836dd-ffd5-4ead-8c2e-b7c9b87af8e2">RYVJ7D3S3MQD-344-2</_dlc_DocId>
    <_dlc_DocIdUrl xmlns="754836dd-ffd5-4ead-8c2e-b7c9b87af8e2">
      <Url>http://enet/Sales%20and%20SOP/Sales%20-%20Insider%20Info/_layouts/DocIdRedir.aspx?ID=RYVJ7D3S3MQD-344-2</Url>
      <Description>RYVJ7D3S3MQD-344-2</Description>
    </_dlc_DocIdUrl>
  </documentManagement>
</p:properties>
</file>

<file path=customXml/itemProps1.xml><?xml version="1.0" encoding="utf-8"?>
<ds:datastoreItem xmlns:ds="http://schemas.openxmlformats.org/officeDocument/2006/customXml" ds:itemID="{FAB663C7-47E1-48C0-95A4-8E3CB7D2ED1A}">
  <ds:schemaRefs>
    <ds:schemaRef ds:uri="http://schemas.microsoft.com/sharepoint/events"/>
  </ds:schemaRefs>
</ds:datastoreItem>
</file>

<file path=customXml/itemProps2.xml><?xml version="1.0" encoding="utf-8"?>
<ds:datastoreItem xmlns:ds="http://schemas.openxmlformats.org/officeDocument/2006/customXml" ds:itemID="{1EEAAEC9-E322-40F4-BD4A-3BE18EE65088}">
  <ds:schemaRefs>
    <ds:schemaRef ds:uri="http://schemas.microsoft.com/sharepoint/v3/contenttype/forms"/>
  </ds:schemaRefs>
</ds:datastoreItem>
</file>

<file path=customXml/itemProps3.xml><?xml version="1.0" encoding="utf-8"?>
<ds:datastoreItem xmlns:ds="http://schemas.openxmlformats.org/officeDocument/2006/customXml" ds:itemID="{C02DAFA0-636F-488D-8F49-59B0C9097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4836dd-ffd5-4ead-8c2e-b7c9b87af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E3BD3C6-50C7-499E-83C7-8D5A09C6193B}">
  <ds:schemaRefs>
    <ds:schemaRef ds:uri="http://www.w3.org/XML/1998/namespace"/>
    <ds:schemaRef ds:uri="http://purl.org/dc/elements/1.1/"/>
    <ds:schemaRef ds:uri="http://schemas.microsoft.com/office/2006/metadata/properties"/>
    <ds:schemaRef ds:uri="754836dd-ffd5-4ead-8c2e-b7c9b87af8e2"/>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21651</TotalTime>
  <Words>516</Words>
  <Application>Microsoft Office PowerPoint</Application>
  <PresentationFormat>On-screen Show (4:3)</PresentationFormat>
  <Paragraphs>105</Paragraphs>
  <Slides>14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Document</vt:lpstr>
      <vt:lpstr>SOLAS – Shippers Point of View Andrew Hooser </vt:lpstr>
      <vt:lpstr>Leading Positions in Product Segments</vt:lpstr>
      <vt:lpstr>Packaging and Paper Product Segments</vt:lpstr>
      <vt:lpstr>US and Global Footprint – “NuCo”</vt:lpstr>
      <vt:lpstr>Evergreen Packaging Products</vt:lpstr>
      <vt:lpstr>Closure Systems International Products</vt:lpstr>
      <vt:lpstr>Graham Packaging Products</vt:lpstr>
      <vt:lpstr>Export Map</vt:lpstr>
      <vt:lpstr>Export Volume (FEU)</vt:lpstr>
      <vt:lpstr>IMO/OCEMA SOLAS Guidelines of Submitting Weight</vt:lpstr>
      <vt:lpstr>Method 1 - Weigh the Container </vt:lpstr>
      <vt:lpstr>Method 1 - Weigh the Container </vt:lpstr>
      <vt:lpstr>Method 2 – Shipper Provide Tare Weight + Cargo Weight</vt:lpstr>
      <vt:lpstr>Method 2 – Shipper Provide Tare Weight + Cargo Weight</vt:lpstr>
    </vt:vector>
  </TitlesOfParts>
  <Company>Evergreen Packaging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Feraci</dc:creator>
  <cp:lastModifiedBy>Cathy</cp:lastModifiedBy>
  <cp:revision>447</cp:revision>
  <cp:lastPrinted>2014-11-13T23:47:19Z</cp:lastPrinted>
  <dcterms:created xsi:type="dcterms:W3CDTF">2014-10-23T18:40:36Z</dcterms:created>
  <dcterms:modified xsi:type="dcterms:W3CDTF">2016-05-24T20:14:19Z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0x010100B2A922E568C27C468633B9459A752885</vt:lpwstr>
  </property>
  <property fmtid="{D5CDD505-2E9C-101B-9397-08002B2CF9AE}" pid="3" name="_dlc_DocIdItemGuid">
    <vt:lpwstr>4f538b7c-ec07-44a6-8951-5c7383264cd1</vt:lpwstr>
  </property>
</Properties>
</file>