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304" r:id="rId4"/>
    <p:sldId id="287" r:id="rId5"/>
    <p:sldId id="310" r:id="rId6"/>
    <p:sldId id="269" r:id="rId7"/>
    <p:sldId id="315" r:id="rId8"/>
    <p:sldId id="270" r:id="rId9"/>
    <p:sldId id="262" r:id="rId10"/>
    <p:sldId id="307" r:id="rId11"/>
    <p:sldId id="305" r:id="rId12"/>
    <p:sldId id="306" r:id="rId13"/>
    <p:sldId id="273" r:id="rId14"/>
    <p:sldId id="274" r:id="rId15"/>
    <p:sldId id="309" r:id="rId16"/>
    <p:sldId id="316" r:id="rId17"/>
    <p:sldId id="317" r:id="rId18"/>
    <p:sldId id="318" r:id="rId19"/>
    <p:sldId id="314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92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1A09A-97F2-4BAB-AB7C-BB6588EDA636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DB498-8FED-4885-BCD4-A77E80DAC434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4B2A-83B0-4009-BBB5-E69D432BF5B6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9D4E-0A67-43ED-86FC-123DB1198465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89EF-B4C6-4E21-B1E4-0D1DED0EBC5C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FF8B-7DEE-4EA0-8264-A0B846854343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2529-A295-4BAC-9945-F867A6C155E0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DE2D-5FFA-4C2D-849F-B2DBAB6AE4D6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B1FA-B704-4FE1-AA67-043EDA15CD23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4C69E4-77EA-47AB-8380-3190C4F4472F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716A6-E787-49B1-8A4E-6FD735DA4FC2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E6F1-4A92-41BD-9C9A-958CF4CF89B3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7BAD-E772-4523-AEFB-1CF6A91DA848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0790-EF55-4CC6-BB9A-D186701255FB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8667-2179-44B4-ABAF-92AADA1F7F2C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C6A3-3D01-40EC-86BE-9F25F59A715F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B935-CEE1-45FA-B90A-54D218DF1176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EC3CF7-9DC0-4A02-94C6-BB56D9F0A275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E2D23F-E936-45E1-B86A-319A8548E455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93FC-7727-4EBE-BA17-345BA3143556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053F-2AEE-4D8E-911D-5F888E4A447F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E1B8E-796D-4804-B42E-E8E72BE49042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F751E8-8BFB-4605-A886-1CB17E46898A}" type="slidenum">
              <a:rPr lang="en-US">
                <a:solidFill>
                  <a:srgbClr val="C5D1D7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1E9FE-7830-4D2B-8AB4-88D61AD182E9}" type="datetimeFigureOut">
              <a:rPr lang="en-US">
                <a:solidFill>
                  <a:srgbClr val="C5D1D7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6/3/2015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2C284-A029-4D9D-A9F0-C03548237300}" type="slidenum">
              <a:rPr lang="en-US">
                <a:solidFill>
                  <a:srgbClr val="C5D1D7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C5D1D7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E9453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E9453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5DA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5DA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871C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orks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portunitylouisiana.com/page/led-faststar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ouisianajobconnection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01000" cy="1752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2060"/>
                </a:solidFill>
              </a:rPr>
              <a:t>Committee of 100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for Economic Development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8534400" cy="533400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en-US" sz="2600" b="1" smtClean="0">
                <a:solidFill>
                  <a:srgbClr val="D56715"/>
                </a:solidFill>
              </a:rPr>
              <a:t>IFFCBANO Conference 2015</a:t>
            </a:r>
            <a:endParaRPr lang="en-US" sz="2600" b="1" dirty="0" smtClean="0">
              <a:solidFill>
                <a:srgbClr val="D56715"/>
              </a:solidFill>
            </a:endParaRPr>
          </a:p>
        </p:txBody>
      </p:sp>
      <p:pic>
        <p:nvPicPr>
          <p:cNvPr id="7172" name="Picture 4" descr="C100Logo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05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030913"/>
            <a:ext cx="8839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www.C100LA.org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715"/>
                </a:solidFill>
              </a:rPr>
              <a:t>Louisiana’s </a:t>
            </a:r>
            <a:r>
              <a:rPr lang="en-US" dirty="0" smtClean="0">
                <a:solidFill>
                  <a:srgbClr val="D56715"/>
                </a:solidFill>
              </a:rPr>
              <a:t>Opportunities</a:t>
            </a:r>
            <a:br>
              <a:rPr lang="en-US" dirty="0" smtClean="0">
                <a:solidFill>
                  <a:srgbClr val="D56715"/>
                </a:solidFill>
              </a:rPr>
            </a:br>
            <a:r>
              <a:rPr lang="en-US" b="0" i="1" dirty="0" smtClean="0">
                <a:solidFill>
                  <a:srgbClr val="D56715"/>
                </a:solidFill>
              </a:rPr>
              <a:t>Workforce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It is expected that Louisiana will net 40,000 new jobs every year over the next several years as a result of this economic growth</a:t>
            </a:r>
          </a:p>
          <a:p>
            <a:endParaRPr lang="en-US" sz="900" dirty="0" smtClean="0"/>
          </a:p>
          <a:p>
            <a:r>
              <a:rPr lang="en-US" dirty="0" smtClean="0"/>
              <a:t>Louisiana will need about 98,000 employees working in STEM fields by 2018</a:t>
            </a:r>
          </a:p>
          <a:p>
            <a:endParaRPr lang="en-US" sz="900" dirty="0" smtClean="0"/>
          </a:p>
          <a:p>
            <a:r>
              <a:rPr lang="en-US" dirty="0"/>
              <a:t>In 2014 Louisiana </a:t>
            </a:r>
            <a:r>
              <a:rPr lang="en-US" dirty="0" smtClean="0"/>
              <a:t>employment reached </a:t>
            </a:r>
            <a:r>
              <a:rPr lang="en-US" dirty="0"/>
              <a:t>2 million for the first time in </a:t>
            </a:r>
            <a:r>
              <a:rPr lang="en-US" dirty="0" smtClean="0"/>
              <a:t>history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3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715"/>
                </a:solidFill>
              </a:rPr>
              <a:t>Louisiana’s </a:t>
            </a:r>
            <a:r>
              <a:rPr lang="en-US" dirty="0" smtClean="0">
                <a:solidFill>
                  <a:srgbClr val="D56715"/>
                </a:solidFill>
              </a:rPr>
              <a:t>Opportunities</a:t>
            </a:r>
            <a:br>
              <a:rPr lang="en-US" dirty="0" smtClean="0">
                <a:solidFill>
                  <a:srgbClr val="D56715"/>
                </a:solidFill>
              </a:rPr>
            </a:br>
            <a:r>
              <a:rPr lang="en-US" b="0" i="1" dirty="0" smtClean="0">
                <a:solidFill>
                  <a:srgbClr val="D56715"/>
                </a:solidFill>
              </a:rPr>
              <a:t>Workforce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Louisiana will need more than 98,000 skilled craft workers through 2018 to meet the needs of these projects</a:t>
            </a:r>
          </a:p>
          <a:p>
            <a:endParaRPr lang="en-US" sz="1800" dirty="0" smtClean="0"/>
          </a:p>
          <a:p>
            <a:r>
              <a:rPr lang="en-US" sz="3000" dirty="0" smtClean="0"/>
              <a:t>In addition, Louisiana will need about 250,000 total workers to support the boom in economic expansion</a:t>
            </a:r>
          </a:p>
        </p:txBody>
      </p:sp>
    </p:spTree>
    <p:extLst>
      <p:ext uri="{BB962C8B-B14F-4D97-AF65-F5344CB8AC3E}">
        <p14:creationId xmlns:p14="http://schemas.microsoft.com/office/powerpoint/2010/main" val="2774597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715"/>
                </a:solidFill>
              </a:rPr>
              <a:t>Louisiana’s </a:t>
            </a:r>
            <a:r>
              <a:rPr lang="en-US" dirty="0" smtClean="0">
                <a:solidFill>
                  <a:srgbClr val="D56715"/>
                </a:solidFill>
              </a:rPr>
              <a:t>Opportunities</a:t>
            </a:r>
            <a:br>
              <a:rPr lang="en-US" dirty="0" smtClean="0">
                <a:solidFill>
                  <a:srgbClr val="D56715"/>
                </a:solidFill>
              </a:rPr>
            </a:br>
            <a:r>
              <a:rPr lang="en-US" b="0" i="1" dirty="0" smtClean="0">
                <a:solidFill>
                  <a:srgbClr val="D56715"/>
                </a:solidFill>
              </a:rPr>
              <a:t>Workforce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It is estimated we can recruit about 50,000 current residents in need of some type of training to fill the new jobs</a:t>
            </a:r>
          </a:p>
          <a:p>
            <a:endParaRPr lang="en-US" sz="1800" dirty="0" smtClean="0"/>
          </a:p>
          <a:p>
            <a:r>
              <a:rPr lang="en-US" dirty="0" smtClean="0"/>
              <a:t>Louisiana currently has the capacity to train 64,000 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97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Issue:  Job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267200"/>
          </a:xfrm>
        </p:spPr>
        <p:txBody>
          <a:bodyPr/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80% of workplace reading requires critical thinking and an articulate written or verbal response</a:t>
            </a:r>
          </a:p>
          <a:p>
            <a:endParaRPr lang="en-US" sz="3200" dirty="0" smtClean="0"/>
          </a:p>
          <a:p>
            <a:r>
              <a:rPr lang="en-US" sz="3200" dirty="0" smtClean="0"/>
              <a:t>Data show fewer than 30% of four-year college graduates excel in these skills</a:t>
            </a:r>
          </a:p>
        </p:txBody>
      </p:sp>
    </p:spTree>
    <p:extLst>
      <p:ext uri="{BB962C8B-B14F-4D97-AF65-F5344CB8AC3E}">
        <p14:creationId xmlns:p14="http://schemas.microsoft.com/office/powerpoint/2010/main" val="1919362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Issue:  Skills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648200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3200" dirty="0" smtClean="0"/>
              <a:t>60% of job openings require basic STEM literacy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200" dirty="0" smtClean="0"/>
              <a:t>42% require advanced STEM skills</a:t>
            </a:r>
            <a:endParaRPr lang="en-US" sz="3200" baseline="300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3200" dirty="0"/>
              <a:t>3</a:t>
            </a:r>
            <a:r>
              <a:rPr lang="en-US" sz="3200" dirty="0" smtClean="0"/>
              <a:t>8% of employers indicate that at least half of new entry-level employees lack basic STEM literacy</a:t>
            </a:r>
            <a:endParaRPr lang="en-US" sz="3200" dirty="0"/>
          </a:p>
          <a:p>
            <a:endParaRPr lang="en-US" sz="3200" dirty="0" smtClean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919362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Addressing the Skills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83880" cy="4876800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3000" dirty="0" smtClean="0"/>
              <a:t>Raise the bar in K-12 standards to improve core skills in math, reading, science, and problem-solving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000" dirty="0" smtClean="0"/>
              <a:t>Help boost STEM training (core sciences, engineering, math, data analytics, financial services, cybersecurity)</a:t>
            </a:r>
            <a:endParaRPr lang="en-US" sz="3000" baseline="300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000" dirty="0" smtClean="0"/>
              <a:t>Match foundational worker skills to available jobs</a:t>
            </a:r>
            <a:endParaRPr lang="en-US" sz="3000" dirty="0"/>
          </a:p>
          <a:p>
            <a:endParaRPr lang="en-US" sz="3200" dirty="0" smtClean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53761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Workforce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4953000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ea typeface="Calibri"/>
                <a:cs typeface="Times New Roman"/>
              </a:rPr>
              <a:t>Louisiana </a:t>
            </a:r>
            <a:r>
              <a:rPr lang="en-US" b="1" dirty="0">
                <a:solidFill>
                  <a:srgbClr val="002060"/>
                </a:solidFill>
                <a:ea typeface="Calibri"/>
                <a:cs typeface="Times New Roman"/>
              </a:rPr>
              <a:t>Workforce Commission </a:t>
            </a:r>
            <a:endParaRPr lang="en-US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625475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002060"/>
                </a:solidFill>
                <a:ea typeface="Calibri"/>
                <a:cs typeface="Times New Roman"/>
              </a:rPr>
              <a:t>Up to 90% wage reimbursement for On-the-Job Training (OJT). </a:t>
            </a:r>
          </a:p>
          <a:p>
            <a:pPr marL="625475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2060"/>
                </a:solidFill>
                <a:ea typeface="Calibri"/>
                <a:cs typeface="Times New Roman"/>
              </a:rPr>
              <a:t>Employers </a:t>
            </a:r>
            <a:r>
              <a:rPr lang="en-US" dirty="0">
                <a:solidFill>
                  <a:srgbClr val="002060"/>
                </a:solidFill>
                <a:ea typeface="Calibri"/>
                <a:cs typeface="Times New Roman"/>
              </a:rPr>
              <a:t>receive reimbursement in order to compensate for the typical hiring/training costs, such as lost productivity, during any new hire’s learning curve.</a:t>
            </a:r>
            <a:r>
              <a:rPr lang="en-US" dirty="0">
                <a:ea typeface="Calibri"/>
                <a:cs typeface="Times New Roman"/>
              </a:rPr>
              <a:t> </a:t>
            </a:r>
            <a:endParaRPr lang="en-US" dirty="0" smtClean="0">
              <a:ea typeface="Calibri"/>
              <a:cs typeface="Times New Roman"/>
            </a:endParaRPr>
          </a:p>
          <a:p>
            <a:pPr marL="625475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Qualifications</a:t>
            </a:r>
          </a:p>
          <a:p>
            <a:pPr marL="1101725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solidFill>
                  <a:srgbClr val="002060"/>
                </a:solidFill>
                <a:ea typeface="Calibri"/>
                <a:cs typeface="Times New Roman"/>
              </a:rPr>
              <a:t>Employers </a:t>
            </a:r>
            <a:r>
              <a:rPr lang="en-US" sz="1600" dirty="0">
                <a:solidFill>
                  <a:srgbClr val="002060"/>
                </a:solidFill>
                <a:ea typeface="Calibri"/>
                <a:cs typeface="Times New Roman"/>
              </a:rPr>
              <a:t>that are hiring in-demand occupations that pay $10/</a:t>
            </a:r>
            <a:r>
              <a:rPr lang="en-US" sz="1600" dirty="0" err="1">
                <a:solidFill>
                  <a:srgbClr val="002060"/>
                </a:solidFill>
                <a:ea typeface="Calibri"/>
                <a:cs typeface="Times New Roman"/>
              </a:rPr>
              <a:t>hr</a:t>
            </a:r>
            <a:r>
              <a:rPr lang="en-US" sz="1600" dirty="0">
                <a:solidFill>
                  <a:srgbClr val="002060"/>
                </a:solidFill>
                <a:ea typeface="Calibri"/>
                <a:cs typeface="Times New Roman"/>
              </a:rPr>
              <a:t> employ at least 2 Full-time workers, carry Worker’s Comp and pay into the Unemployment Insurance </a:t>
            </a:r>
            <a:endParaRPr lang="en-US" sz="2000" b="1" dirty="0">
              <a:solidFill>
                <a:srgbClr val="002060"/>
              </a:solidFill>
              <a:ea typeface="Calibri"/>
              <a:cs typeface="Times New Roman"/>
              <a:hlinkClick r:id="rId2"/>
            </a:endParaRPr>
          </a:p>
          <a:p>
            <a:pPr marL="625475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200" b="1" dirty="0" smtClean="0">
                <a:solidFill>
                  <a:srgbClr val="002060"/>
                </a:solidFill>
                <a:ea typeface="Calibri"/>
                <a:cs typeface="Times New Roman"/>
                <a:hlinkClick r:id="rId2"/>
              </a:rPr>
              <a:t>http</a:t>
            </a:r>
            <a:r>
              <a:rPr lang="en-US" sz="2200" b="1" dirty="0">
                <a:solidFill>
                  <a:srgbClr val="002060"/>
                </a:solidFill>
                <a:ea typeface="Calibri"/>
                <a:cs typeface="Times New Roman"/>
                <a:hlinkClick r:id="rId2"/>
              </a:rPr>
              <a:t>://</a:t>
            </a:r>
            <a:r>
              <a:rPr lang="en-US" sz="2200" b="1" dirty="0" smtClean="0">
                <a:solidFill>
                  <a:srgbClr val="002060"/>
                </a:solidFill>
                <a:ea typeface="Calibri"/>
                <a:cs typeface="Times New Roman"/>
                <a:hlinkClick r:id="rId2"/>
              </a:rPr>
              <a:t>www.laworks.net</a:t>
            </a:r>
            <a:endParaRPr lang="en-US" sz="22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ea typeface="Calibri"/>
              <a:cs typeface="Times New Roman"/>
            </a:endParaRPr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681680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Workforce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8388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LED </a:t>
            </a:r>
            <a:r>
              <a:rPr lang="en-US" sz="2200" b="1" dirty="0" err="1" smtClean="0"/>
              <a:t>FastStart</a:t>
            </a:r>
            <a:endParaRPr lang="en-US" sz="2200" b="1" dirty="0" smtClean="0"/>
          </a:p>
          <a:p>
            <a:r>
              <a:rPr lang="en-US" sz="1800" dirty="0" smtClean="0"/>
              <a:t>Turnkey workforce solution for new/expanding facilities</a:t>
            </a:r>
          </a:p>
          <a:p>
            <a:endParaRPr lang="en-US" sz="200" dirty="0" smtClean="0"/>
          </a:p>
          <a:p>
            <a:r>
              <a:rPr lang="en-US" sz="1800" dirty="0" smtClean="0"/>
              <a:t>Services include </a:t>
            </a:r>
            <a:r>
              <a:rPr lang="en-US" sz="1800" dirty="0"/>
              <a:t>employee recruitment and screening, safety and teamwork training, leadership development for managers, and specialized assistance for employees </a:t>
            </a:r>
            <a:endParaRPr lang="en-US" sz="1800" dirty="0" smtClean="0"/>
          </a:p>
          <a:p>
            <a:endParaRPr lang="en-US" sz="200" dirty="0" smtClean="0"/>
          </a:p>
          <a:p>
            <a:r>
              <a:rPr lang="en-US" sz="1800" dirty="0" smtClean="0"/>
              <a:t>Training offered in </a:t>
            </a:r>
            <a:r>
              <a:rPr lang="en-US" sz="1800" dirty="0"/>
              <a:t>quality, leadership, lean manufacturing, animation and other critical areas, and covers a wide variety of industries such as advanced manufacturing, aerospace, digital media and </a:t>
            </a:r>
            <a:r>
              <a:rPr lang="en-US" sz="1800" dirty="0" smtClean="0"/>
              <a:t>pharmaceuticals</a:t>
            </a:r>
          </a:p>
          <a:p>
            <a:endParaRPr lang="en-US" sz="200" dirty="0" smtClean="0"/>
          </a:p>
          <a:p>
            <a:r>
              <a:rPr lang="en-US" sz="1800" dirty="0" smtClean="0"/>
              <a:t>For companies aligned with targeted </a:t>
            </a:r>
            <a:r>
              <a:rPr lang="en-US" sz="1800" dirty="0"/>
              <a:t>industries including </a:t>
            </a:r>
            <a:r>
              <a:rPr lang="en-US" sz="1800" dirty="0" smtClean="0"/>
              <a:t>Advanced &amp; </a:t>
            </a:r>
            <a:r>
              <a:rPr lang="en-US" sz="1800" dirty="0"/>
              <a:t>Traditional </a:t>
            </a:r>
            <a:r>
              <a:rPr lang="en-US" sz="1800" dirty="0" smtClean="0"/>
              <a:t>Manufacturing, Digital Media, Headquarters &amp; </a:t>
            </a:r>
            <a:r>
              <a:rPr lang="en-US" sz="1800" dirty="0"/>
              <a:t>Business </a:t>
            </a:r>
            <a:r>
              <a:rPr lang="en-US" sz="1800" dirty="0" smtClean="0"/>
              <a:t>Operations, Research &amp; Development, Warehouse &amp; Distribution</a:t>
            </a:r>
          </a:p>
          <a:p>
            <a:endParaRPr lang="en-US" sz="200" dirty="0" smtClean="0"/>
          </a:p>
          <a:p>
            <a:r>
              <a:rPr lang="en-US" sz="1800" dirty="0" smtClean="0"/>
              <a:t>Qualifications- create 15 </a:t>
            </a:r>
            <a:r>
              <a:rPr lang="en-US" sz="1800" dirty="0"/>
              <a:t>new, permanent jobs for manufacturing or distribution centers or </a:t>
            </a:r>
            <a:r>
              <a:rPr lang="en-US" sz="1800" dirty="0" smtClean="0"/>
              <a:t>50 </a:t>
            </a:r>
            <a:r>
              <a:rPr lang="en-US" sz="1800" dirty="0"/>
              <a:t>new, permanent jobs for digital media, headquarters, R&amp;D or inbound call center operations.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67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 smtClean="0">
              <a:hlinkClick r:id="rId2"/>
            </a:endParaRPr>
          </a:p>
          <a:p>
            <a:pPr algn="ctr"/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www.opportunitylouisiana.com/page/led-faststart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555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Workforce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5181600"/>
          </a:xfrm>
        </p:spPr>
        <p:txBody>
          <a:bodyPr/>
          <a:lstStyle/>
          <a:p>
            <a:pPr lvl="0"/>
            <a:r>
              <a:rPr lang="en-US" sz="2400" b="1" dirty="0"/>
              <a:t>Louisiana Job Connection</a:t>
            </a:r>
            <a:r>
              <a:rPr lang="en-US" sz="2400" dirty="0"/>
              <a:t>- free job board with a matching system designed to pair you with Louisiana jobs that best fit your skills, experience and education. </a:t>
            </a:r>
            <a:r>
              <a:rPr lang="en-US" sz="2000" b="1" i="1" u="sng" dirty="0">
                <a:hlinkClick r:id="rId2"/>
              </a:rPr>
              <a:t>http://</a:t>
            </a:r>
            <a:r>
              <a:rPr lang="en-US" sz="2000" b="1" i="1" u="sng" dirty="0" smtClean="0">
                <a:hlinkClick r:id="rId2"/>
              </a:rPr>
              <a:t>LouisianaJobConnection.com</a:t>
            </a:r>
            <a:endParaRPr lang="en-US" sz="2000" b="1" i="1" u="sng" dirty="0" smtClean="0"/>
          </a:p>
          <a:p>
            <a:pPr lvl="0"/>
            <a:endParaRPr lang="en-US" sz="2000" b="1" i="1" u="sng" dirty="0" smtClean="0"/>
          </a:p>
          <a:p>
            <a:pPr lvl="0"/>
            <a:endParaRPr lang="en-US" sz="800" i="1" dirty="0"/>
          </a:p>
          <a:p>
            <a:pPr lvl="0"/>
            <a:r>
              <a:rPr lang="en-US" sz="2400" b="1" dirty="0"/>
              <a:t>WISE Program</a:t>
            </a:r>
            <a:r>
              <a:rPr lang="en-US" sz="2400" dirty="0"/>
              <a:t>- the state created the Workforce &amp; Innovation for a Stronger Economy (WISE) $40 million fund in 2014 enabling Public Higher Education System institutions to increase degree/certificate production in high demand fields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ea typeface="Calibri"/>
              <a:cs typeface="Times New Roman"/>
            </a:endParaRPr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17677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03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715"/>
                </a:solidFill>
              </a:rPr>
              <a:t>Louisiana's Opportunities</a:t>
            </a:r>
            <a:br>
              <a:rPr lang="en-US" dirty="0">
                <a:solidFill>
                  <a:srgbClr val="D56715"/>
                </a:solidFill>
              </a:rPr>
            </a:br>
            <a:r>
              <a:rPr lang="en-US" b="0" i="1" dirty="0" smtClean="0">
                <a:solidFill>
                  <a:srgbClr val="D56715"/>
                </a:solidFill>
              </a:rPr>
              <a:t>Higher Education</a:t>
            </a:r>
            <a:endParaRPr lang="en-US" b="0" i="1" dirty="0">
              <a:solidFill>
                <a:srgbClr val="D567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More than $90 million is being invested in 876,000 square feet of new or improved training facilities at community &amp; technical colleges over the next 3-5 years</a:t>
            </a:r>
          </a:p>
          <a:p>
            <a:endParaRPr lang="en-US" sz="800" dirty="0" smtClean="0"/>
          </a:p>
          <a:p>
            <a:r>
              <a:rPr lang="en-US" sz="2400" dirty="0" smtClean="0"/>
              <a:t>Link </a:t>
            </a:r>
            <a:r>
              <a:rPr lang="en-US" sz="2400" dirty="0"/>
              <a:t>coursework to industry needs and projected workforce </a:t>
            </a:r>
            <a:r>
              <a:rPr lang="en-US" sz="2400" dirty="0" smtClean="0"/>
              <a:t>demands</a:t>
            </a:r>
          </a:p>
          <a:p>
            <a:endParaRPr lang="en-US" sz="800" dirty="0" smtClean="0"/>
          </a:p>
          <a:p>
            <a:r>
              <a:rPr lang="en-US" sz="2400" dirty="0" smtClean="0"/>
              <a:t>Produce </a:t>
            </a:r>
            <a:r>
              <a:rPr lang="en-US" sz="2400" dirty="0"/>
              <a:t>nationally recognized commercial research in the areas of Bio Sciences, Technology and Computer Sciences, Agriculture, Advanced Manufacturing, Engineering and others. </a:t>
            </a:r>
          </a:p>
        </p:txBody>
      </p:sp>
    </p:spTree>
    <p:extLst>
      <p:ext uri="{BB962C8B-B14F-4D97-AF65-F5344CB8AC3E}">
        <p14:creationId xmlns:p14="http://schemas.microsoft.com/office/powerpoint/2010/main" val="3772143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Louisiana has announced more than $80 billion in new projects and expansions</a:t>
            </a:r>
          </a:p>
          <a:p>
            <a:endParaRPr lang="en-US" sz="2400" dirty="0" smtClean="0"/>
          </a:p>
          <a:p>
            <a:r>
              <a:rPr lang="en-US" dirty="0" smtClean="0"/>
              <a:t>Louisiana ranks #1 in business climate and #1 for exports in the US </a:t>
            </a:r>
          </a:p>
          <a:p>
            <a:endParaRPr lang="en-US" sz="2400" dirty="0" smtClean="0"/>
          </a:p>
          <a:p>
            <a:r>
              <a:rPr lang="en-US" dirty="0" smtClean="0"/>
              <a:t>Louisiana’s business taxes are the most competitive in the nation for new manufacturing projects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D56715"/>
                </a:solidFill>
              </a:rPr>
              <a:t>Louisiana’s </a:t>
            </a:r>
            <a:r>
              <a:rPr lang="en-US" dirty="0" smtClean="0">
                <a:solidFill>
                  <a:srgbClr val="D56715"/>
                </a:solidFill>
              </a:rPr>
              <a:t>Opportunities</a:t>
            </a:r>
            <a:br>
              <a:rPr lang="en-US" dirty="0" smtClean="0">
                <a:solidFill>
                  <a:srgbClr val="D56715"/>
                </a:solidFill>
              </a:rPr>
            </a:br>
            <a:r>
              <a:rPr lang="en-US" b="0" i="1" dirty="0" smtClean="0">
                <a:solidFill>
                  <a:srgbClr val="D56715"/>
                </a:solidFill>
              </a:rPr>
              <a:t>Projects</a:t>
            </a:r>
            <a:endParaRPr lang="en-US" b="0" i="1" dirty="0">
              <a:solidFill>
                <a:srgbClr val="D567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7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974"/>
              </p:ext>
            </p:extLst>
          </p:nvPr>
        </p:nvGraphicFramePr>
        <p:xfrm>
          <a:off x="-1489075" y="-931863"/>
          <a:ext cx="11093450" cy="857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6034986" imgH="4663440" progId="AcroExch.Document.DC">
                  <p:embed/>
                </p:oleObj>
              </mc:Choice>
              <mc:Fallback>
                <p:oleObj name="Acrobat Document" r:id="rId3" imgW="6034986" imgH="4663440" progId="AcroExch.Document.DC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89075" y="-931863"/>
                        <a:ext cx="11093450" cy="857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139" y="1066800"/>
            <a:ext cx="11082339" cy="62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8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D56715"/>
                </a:solidFill>
              </a:rPr>
              <a:t>Louisiana's Opportunities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>
                <a:solidFill>
                  <a:srgbClr val="D56715"/>
                </a:solidFill>
              </a:rPr>
              <a:t>Announced new/expansion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187952"/>
          </a:xfrm>
        </p:spPr>
        <p:txBody>
          <a:bodyPr/>
          <a:lstStyle/>
          <a:p>
            <a:r>
              <a:rPr lang="en-US" dirty="0" smtClean="0"/>
              <a:t>Past: Good year = $5 billion</a:t>
            </a:r>
          </a:p>
          <a:p>
            <a:endParaRPr lang="en-US" sz="1000" dirty="0" smtClean="0"/>
          </a:p>
          <a:p>
            <a:r>
              <a:rPr lang="en-US" dirty="0" smtClean="0"/>
              <a:t>Recent Survey: </a:t>
            </a:r>
            <a:r>
              <a:rPr lang="en-US" b="1" u="sng" dirty="0" smtClean="0"/>
              <a:t>$80+ billion</a:t>
            </a:r>
            <a:r>
              <a:rPr lang="en-US" b="1" dirty="0" smtClean="0"/>
              <a:t>!</a:t>
            </a:r>
          </a:p>
          <a:p>
            <a:endParaRPr lang="en-US" sz="1000" dirty="0" smtClean="0"/>
          </a:p>
          <a:p>
            <a:r>
              <a:rPr lang="en-US" dirty="0" smtClean="0"/>
              <a:t>Highly concentrated by </a:t>
            </a:r>
            <a:r>
              <a:rPr lang="en-US" i="1" dirty="0" smtClean="0"/>
              <a:t>industry</a:t>
            </a:r>
          </a:p>
          <a:p>
            <a:pPr lvl="1"/>
            <a:r>
              <a:rPr lang="en-US" dirty="0" smtClean="0"/>
              <a:t>Chemicals - $75 billion</a:t>
            </a:r>
          </a:p>
          <a:p>
            <a:pPr lvl="1"/>
            <a:endParaRPr lang="en-US" sz="1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Highly concentrated </a:t>
            </a:r>
            <a:r>
              <a:rPr lang="en-US" sz="2800" i="1" dirty="0"/>
              <a:t>geographically</a:t>
            </a:r>
          </a:p>
          <a:p>
            <a:pPr lvl="1"/>
            <a:r>
              <a:rPr lang="en-US" dirty="0" smtClean="0"/>
              <a:t>Lake Charles MSA: $52.5 billion</a:t>
            </a:r>
          </a:p>
          <a:p>
            <a:pPr lvl="1"/>
            <a:r>
              <a:rPr lang="en-US" dirty="0" smtClean="0"/>
              <a:t>BR/NO River Region: $21.5 billion</a:t>
            </a:r>
          </a:p>
        </p:txBody>
      </p:sp>
    </p:spTree>
    <p:extLst>
      <p:ext uri="{BB962C8B-B14F-4D97-AF65-F5344CB8AC3E}">
        <p14:creationId xmlns:p14="http://schemas.microsoft.com/office/powerpoint/2010/main" val="1326281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343400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6000" b="1" dirty="0" smtClean="0">
                <a:solidFill>
                  <a:srgbClr val="D56715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Challenges / Trends  </a:t>
            </a:r>
          </a:p>
          <a:p>
            <a:pPr>
              <a:spcBef>
                <a:spcPct val="0"/>
              </a:spcBef>
              <a:buNone/>
            </a:pPr>
            <a:endParaRPr lang="en-US" sz="6000" b="1" dirty="0" smtClean="0">
              <a:solidFill>
                <a:srgbClr val="FE945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sz="6000" b="1" dirty="0" smtClean="0">
              <a:solidFill>
                <a:srgbClr val="FE9453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768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Regulatory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4800600"/>
          </a:xfrm>
        </p:spPr>
        <p:txBody>
          <a:bodyPr/>
          <a:lstStyle/>
          <a:p>
            <a:r>
              <a:rPr lang="en-US" dirty="0" smtClean="0"/>
              <a:t>Current annual cost of US regulatory system is $1.8 trillion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12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35% of major regulations (compliance costs over $100 million) issued without required public comment period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12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Although required by law, many agencies do not perform cost-benefit analyses 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1200" dirty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Permitting process must be simplified, streamlined, and accelerated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Fiscal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4800600"/>
          </a:xfrm>
        </p:spPr>
        <p:txBody>
          <a:bodyPr/>
          <a:lstStyle/>
          <a:p>
            <a:r>
              <a:rPr lang="en-US" dirty="0" smtClean="0"/>
              <a:t>Size of federal government should be between 18-20% of GDP. Currently at 74% of GDP and expected to exceed 100% by 2035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12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A debt equal to 100% of GDP means that 100% of the annual U.S. economic output would be needed to pay off the debt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12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In the US, 10 million jobs are needed to get back to 5% unemployment</a:t>
            </a:r>
          </a:p>
          <a:p>
            <a:pPr marL="265113" lvl="1" indent="-265113">
              <a:buSzPct val="80000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1128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National Workforce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4953000"/>
          </a:xfrm>
        </p:spPr>
        <p:txBody>
          <a:bodyPr/>
          <a:lstStyle/>
          <a:p>
            <a:r>
              <a:rPr lang="en-US" sz="3000" dirty="0" smtClean="0"/>
              <a:t>For every job open in the U.S. two people are actively looking for work. This ratio was nearly 7:1 in 2009</a:t>
            </a:r>
          </a:p>
          <a:p>
            <a:endParaRPr lang="en-US" sz="1200" dirty="0" smtClean="0"/>
          </a:p>
          <a:p>
            <a:r>
              <a:rPr lang="en-US" sz="3000" dirty="0" smtClean="0"/>
              <a:t>US has a jobs shortfall of 5.8 million (number of jobs needed to keep up with growth in potential labor force)</a:t>
            </a:r>
          </a:p>
          <a:p>
            <a:endParaRPr lang="en-US" sz="1200" dirty="0" smtClean="0"/>
          </a:p>
          <a:p>
            <a:r>
              <a:rPr lang="en-US" sz="3000" dirty="0" smtClean="0"/>
              <a:t>US needs 258,000 jobs per month to reach 2007 labor market levels by July 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D56715"/>
                </a:solidFill>
              </a:rPr>
              <a:t>Aging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/>
          <a:lstStyle/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Older workers (age 55+) are about to overtake younger workers (age 25-34) for the first time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28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By 2020 almost 20% of the U.S. population will be over 65 years old</a:t>
            </a:r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endParaRPr lang="en-US" sz="2800" dirty="0" smtClean="0"/>
          </a:p>
          <a:p>
            <a:pPr marL="265113" lvl="1" indent="-265113"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69% of Boomers anticipate working past traditional retirement 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C5D1D7"/>
      </a:lt2>
      <a:accent1>
        <a:srgbClr val="DD853D"/>
      </a:accent1>
      <a:accent2>
        <a:srgbClr val="002060"/>
      </a:accent2>
      <a:accent3>
        <a:srgbClr val="DD853D"/>
      </a:accent3>
      <a:accent4>
        <a:srgbClr val="002060"/>
      </a:accent4>
      <a:accent5>
        <a:srgbClr val="DD853D"/>
      </a:accent5>
      <a:accent6>
        <a:srgbClr val="002060"/>
      </a:accent6>
      <a:hlink>
        <a:srgbClr val="002D89"/>
      </a:hlink>
      <a:folHlink>
        <a:srgbClr val="002D8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816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Aspect</vt:lpstr>
      <vt:lpstr>Acrobat Document</vt:lpstr>
      <vt:lpstr>Committee of 100  for Economic Development</vt:lpstr>
      <vt:lpstr>Louisiana’s Opportunities Projects</vt:lpstr>
      <vt:lpstr>PowerPoint Presentation</vt:lpstr>
      <vt:lpstr>Louisiana's Opportunities Announced new/expansion projects</vt:lpstr>
      <vt:lpstr>PowerPoint Presentation</vt:lpstr>
      <vt:lpstr>Regulatory Reform</vt:lpstr>
      <vt:lpstr>Fiscal Reform</vt:lpstr>
      <vt:lpstr>National Workforce Trends</vt:lpstr>
      <vt:lpstr>Aging Workforce</vt:lpstr>
      <vt:lpstr>Louisiana’s Opportunities Workforce</vt:lpstr>
      <vt:lpstr>Louisiana’s Opportunities Workforce</vt:lpstr>
      <vt:lpstr>Louisiana’s Opportunities Workforce</vt:lpstr>
      <vt:lpstr>Issue:  Job Readiness</vt:lpstr>
      <vt:lpstr>Issue:  Skills Gap</vt:lpstr>
      <vt:lpstr>Addressing the Skills Gap</vt:lpstr>
      <vt:lpstr>Workforce Now</vt:lpstr>
      <vt:lpstr>Workforce Now</vt:lpstr>
      <vt:lpstr>Workforce Now</vt:lpstr>
      <vt:lpstr>Louisiana's Opportunities Higher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of 100  for Economic Development</dc:title>
  <dc:creator>Melody-C100</dc:creator>
  <cp:lastModifiedBy>Cathy</cp:lastModifiedBy>
  <cp:revision>94</cp:revision>
  <cp:lastPrinted>2014-12-30T17:54:56Z</cp:lastPrinted>
  <dcterms:created xsi:type="dcterms:W3CDTF">2012-07-23T15:18:41Z</dcterms:created>
  <dcterms:modified xsi:type="dcterms:W3CDTF">2015-06-03T14:40:44Z</dcterms:modified>
</cp:coreProperties>
</file>