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9" r:id="rId3"/>
    <p:sldId id="257" r:id="rId4"/>
    <p:sldId id="258" r:id="rId5"/>
    <p:sldId id="276" r:id="rId6"/>
    <p:sldId id="262" r:id="rId7"/>
    <p:sldId id="263" r:id="rId8"/>
    <p:sldId id="264" r:id="rId9"/>
    <p:sldId id="278" r:id="rId10"/>
    <p:sldId id="265" r:id="rId11"/>
    <p:sldId id="275" r:id="rId12"/>
    <p:sldId id="266" r:id="rId13"/>
    <p:sldId id="274" r:id="rId14"/>
    <p:sldId id="270" r:id="rId15"/>
    <p:sldId id="267" r:id="rId16"/>
    <p:sldId id="261" r:id="rId17"/>
    <p:sldId id="259" r:id="rId18"/>
    <p:sldId id="260" r:id="rId19"/>
    <p:sldId id="277" r:id="rId20"/>
    <p:sldId id="273" r:id="rId21"/>
    <p:sldId id="272" r:id="rId22"/>
    <p:sldId id="271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4675" autoAdjust="0"/>
  </p:normalViewPr>
  <p:slideViewPr>
    <p:cSldViewPr>
      <p:cViewPr>
        <p:scale>
          <a:sx n="66" d="100"/>
          <a:sy n="66" d="100"/>
        </p:scale>
        <p:origin x="-2460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BB779-DC60-411B-A830-1FF0EB85DDB1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6E032-D796-4988-B14E-5C6030A31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2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E032-D796-4988-B14E-5C6030A31D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124">
              <a:srgbClr val="C1D5ED"/>
            </a:gs>
            <a:gs pos="66249">
              <a:srgbClr val="BDD4EE"/>
            </a:gs>
            <a:gs pos="62499">
              <a:srgbClr val="B5D1F0"/>
            </a:gs>
            <a:gs pos="54999">
              <a:srgbClr val="A5CCF5"/>
            </a:gs>
            <a:gs pos="39999">
              <a:srgbClr val="85C2FF"/>
            </a:gs>
            <a:gs pos="19000">
              <a:schemeClr val="tx2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74534-B99B-4DE3-9B1E-A89828B28D4A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EA756-C680-4111-88EB-9314AB243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2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5562600"/>
          </a:xfrm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  <a:t>28</a:t>
            </a:r>
            <a:r>
              <a:rPr lang="en-US" cap="small" baseline="30000" dirty="0" smtClean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  <a:t> Annual State of the Port</a:t>
            </a:r>
            <a:b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100" cap="small" dirty="0" smtClean="0">
                <a:solidFill>
                  <a:srgbClr val="00B050"/>
                </a:solidFill>
              </a:rPr>
              <a:t>Full Speed Ahead: Port Progress propels Bright Outlook for Maritime Industry</a:t>
            </a:r>
            <a:br>
              <a:rPr lang="en-US" sz="3100" cap="small" dirty="0" smtClean="0">
                <a:solidFill>
                  <a:srgbClr val="00B050"/>
                </a:solidFill>
              </a:rPr>
            </a:br>
            <a: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cap="smal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100" cap="small" dirty="0" smtClean="0">
                <a:solidFill>
                  <a:schemeClr val="tx2">
                    <a:lumMod val="75000"/>
                  </a:schemeClr>
                </a:solidFill>
              </a:rPr>
              <a:t>November 5, 2014</a:t>
            </a:r>
            <a:br>
              <a:rPr lang="en-US" sz="3100" cap="smal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100" cap="small" dirty="0" smtClean="0">
                <a:solidFill>
                  <a:schemeClr val="tx2">
                    <a:lumMod val="75000"/>
                  </a:schemeClr>
                </a:solidFill>
              </a:rPr>
              <a:t>New Orleans Marriott Convention Center</a:t>
            </a:r>
            <a:endParaRPr lang="en-US" sz="3100" cap="smal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838200"/>
            <a:ext cx="2514599" cy="157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1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800600"/>
            <a:ext cx="5486400" cy="804862"/>
          </a:xfrm>
        </p:spPr>
        <p:txBody>
          <a:bodyPr/>
          <a:lstStyle/>
          <a:p>
            <a:pPr algn="ctr"/>
            <a:r>
              <a:rPr lang="en-US" dirty="0" smtClean="0"/>
              <a:t>L-R, Ellen Cisco, Bob Cisco, Past President, John Hennessey, Michelle Hennessey, Past President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5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724400"/>
            <a:ext cx="5486400" cy="804862"/>
          </a:xfrm>
        </p:spPr>
        <p:txBody>
          <a:bodyPr/>
          <a:lstStyle/>
          <a:p>
            <a:r>
              <a:rPr lang="en-US" dirty="0" smtClean="0"/>
              <a:t>L-R, Paul Matthews, Port of New Orleans Community Outreach &amp; Guest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724400"/>
            <a:ext cx="5486400" cy="804862"/>
          </a:xfrm>
        </p:spPr>
        <p:txBody>
          <a:bodyPr/>
          <a:lstStyle/>
          <a:p>
            <a:pPr algn="ctr"/>
            <a:r>
              <a:rPr lang="en-US" dirty="0" smtClean="0"/>
              <a:t>L-R, Janine Mansour, Bobby Landry, Jimmy Baldwin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r="1035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724400"/>
            <a:ext cx="5486400" cy="804862"/>
          </a:xfrm>
        </p:spPr>
        <p:txBody>
          <a:bodyPr/>
          <a:lstStyle/>
          <a:p>
            <a:pPr algn="ctr"/>
            <a:r>
              <a:rPr lang="en-US" dirty="0" smtClean="0"/>
              <a:t>L-R, Past President, Norman </a:t>
            </a:r>
            <a:r>
              <a:rPr lang="en-US" dirty="0" err="1" smtClean="0"/>
              <a:t>Romagosa</a:t>
            </a:r>
            <a:r>
              <a:rPr lang="en-US" dirty="0" smtClean="0"/>
              <a:t>, Don </a:t>
            </a:r>
            <a:r>
              <a:rPr lang="en-US" dirty="0" err="1" smtClean="0"/>
              <a:t>Allee</a:t>
            </a:r>
            <a:r>
              <a:rPr lang="en-US" dirty="0" smtClean="0"/>
              <a:t>, Pat </a:t>
            </a:r>
            <a:r>
              <a:rPr lang="en-US" dirty="0" err="1" smtClean="0"/>
              <a:t>Gallwey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724400"/>
            <a:ext cx="5486400" cy="804862"/>
          </a:xfrm>
        </p:spPr>
        <p:txBody>
          <a:bodyPr/>
          <a:lstStyle/>
          <a:p>
            <a:pPr algn="ctr"/>
            <a:r>
              <a:rPr lang="en-US" dirty="0" smtClean="0"/>
              <a:t>IFFCBANO President, </a:t>
            </a:r>
            <a:r>
              <a:rPr lang="en-US" dirty="0" err="1" smtClean="0"/>
              <a:t>Kristiann</a:t>
            </a:r>
            <a:r>
              <a:rPr lang="en-US" dirty="0" smtClean="0"/>
              <a:t> App as emcee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57200"/>
            <a:ext cx="4648200" cy="4323326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800600"/>
            <a:ext cx="5486400" cy="68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L-R, President, Kristi App, Past President Michelle Hennessey</a:t>
            </a:r>
          </a:p>
          <a:p>
            <a:pPr algn="ctr"/>
            <a:r>
              <a:rPr lang="en-US" dirty="0" smtClean="0"/>
              <a:t>IFFCBANO presents $1000 to the  Triumph Over Kid Cancer Fund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34000"/>
            <a:ext cx="1985639" cy="119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874693"/>
            <a:ext cx="5486400" cy="3590963"/>
          </a:xfr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724400"/>
            <a:ext cx="5486400" cy="804862"/>
          </a:xfrm>
        </p:spPr>
        <p:txBody>
          <a:bodyPr/>
          <a:lstStyle/>
          <a:p>
            <a:r>
              <a:rPr lang="en-US" dirty="0" smtClean="0"/>
              <a:t>L-R, Vice-President, Cole </a:t>
            </a:r>
            <a:r>
              <a:rPr lang="en-US" dirty="0" err="1" smtClean="0"/>
              <a:t>Trosclair</a:t>
            </a:r>
            <a:r>
              <a:rPr lang="en-US" dirty="0" smtClean="0"/>
              <a:t>, Jane Willis presenting the 2</a:t>
            </a:r>
            <a:r>
              <a:rPr lang="en-US" baseline="30000" dirty="0" smtClean="0"/>
              <a:t>nd</a:t>
            </a:r>
            <a:r>
              <a:rPr lang="en-US" dirty="0" smtClean="0"/>
              <a:t> Place Scholarship Award for Sydney Cisco (not present) to grandparents Ellen Cisco &amp; Past President Bob Cisco,  President Kristi App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r="13851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724400"/>
            <a:ext cx="5486400" cy="804862"/>
          </a:xfrm>
        </p:spPr>
        <p:txBody>
          <a:bodyPr/>
          <a:lstStyle/>
          <a:p>
            <a:pPr algn="ctr"/>
            <a:r>
              <a:rPr lang="en-US" dirty="0" smtClean="0"/>
              <a:t>L-R, Vice President, Cole </a:t>
            </a:r>
            <a:r>
              <a:rPr lang="en-US" dirty="0" err="1" smtClean="0"/>
              <a:t>Trosclair</a:t>
            </a:r>
            <a:r>
              <a:rPr lang="en-US" dirty="0" smtClean="0"/>
              <a:t>, Jane Willis present the 1</a:t>
            </a:r>
            <a:r>
              <a:rPr lang="en-US" baseline="30000" dirty="0" smtClean="0"/>
              <a:t>st</a:t>
            </a:r>
            <a:r>
              <a:rPr lang="en-US" dirty="0" smtClean="0"/>
              <a:t> place Scholarship Award to Hillary </a:t>
            </a:r>
            <a:r>
              <a:rPr lang="en-US" dirty="0" err="1" smtClean="0"/>
              <a:t>Bertucci</a:t>
            </a:r>
            <a:r>
              <a:rPr lang="en-US" dirty="0" smtClean="0"/>
              <a:t>, daughter of Nancy </a:t>
            </a:r>
            <a:r>
              <a:rPr lang="en-US" dirty="0" err="1" smtClean="0"/>
              <a:t>Bertucci</a:t>
            </a:r>
            <a:r>
              <a:rPr lang="en-US" dirty="0" smtClean="0"/>
              <a:t>, C. H. Powell &amp; Co., President Kristi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724400"/>
            <a:ext cx="5486400" cy="804862"/>
          </a:xfrm>
        </p:spPr>
        <p:txBody>
          <a:bodyPr/>
          <a:lstStyle/>
          <a:p>
            <a:r>
              <a:rPr lang="en-US" dirty="0" smtClean="0"/>
              <a:t>Port of New Orleans Chairman of the Board, Greg </a:t>
            </a:r>
            <a:r>
              <a:rPr lang="en-US" dirty="0" err="1" smtClean="0"/>
              <a:t>Rusovich</a:t>
            </a:r>
            <a:r>
              <a:rPr lang="en-US" dirty="0" smtClean="0"/>
              <a:t> introduces Gary LaGrange.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38361" y="171636"/>
            <a:ext cx="4643439" cy="6610163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800" b="1" u="none" strike="noStrike" dirty="0">
                <a:effectLst/>
                <a:latin typeface="Cambria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 b="0" cap="small" dirty="0" smtClean="0">
              <a:solidFill>
                <a:srgbClr val="000000"/>
              </a:solidFill>
              <a:effectLst/>
              <a:latin typeface="Arial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 b="0" cap="small" dirty="0" smtClean="0">
              <a:solidFill>
                <a:srgbClr val="000000"/>
              </a:solidFill>
              <a:effectLst/>
              <a:latin typeface="Arial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0" cap="small" dirty="0" smtClean="0">
                <a:solidFill>
                  <a:srgbClr val="000000"/>
                </a:solidFill>
                <a:effectLst/>
                <a:latin typeface="Arial"/>
                <a:ea typeface="Times New Roman"/>
              </a:rPr>
              <a:t>28th </a:t>
            </a:r>
            <a:r>
              <a:rPr lang="en-US" sz="1200" b="0" cap="small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Annual State of the Port Address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i="1" cap="small" dirty="0">
                <a:solidFill>
                  <a:srgbClr val="00B050"/>
                </a:solidFill>
                <a:effectLst/>
                <a:latin typeface="Arial"/>
                <a:ea typeface="Times New Roman"/>
              </a:rPr>
              <a:t>Full Speed Ahead: Port Progress Propels Bright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i="1" cap="small" dirty="0">
                <a:solidFill>
                  <a:srgbClr val="00B050"/>
                </a:solidFill>
                <a:effectLst/>
                <a:latin typeface="Arial"/>
                <a:ea typeface="Times New Roman"/>
              </a:rPr>
              <a:t>Outlook for Maritime Industry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800" u="none" strike="noStrike" dirty="0">
                <a:effectLst/>
                <a:latin typeface="Arial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cap="small" dirty="0">
                <a:effectLst/>
                <a:latin typeface="Arial"/>
                <a:ea typeface="Times New Roman"/>
              </a:rPr>
              <a:t>Program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800" b="0" kern="0" dirty="0">
                <a:effectLst/>
                <a:latin typeface="Arial"/>
                <a:ea typeface="Times New Roman"/>
              </a:rPr>
              <a:t> </a:t>
            </a:r>
            <a:endParaRPr lang="en-US" sz="1200" b="1" kern="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b="0" kern="0" cap="small" dirty="0">
                <a:effectLst/>
                <a:latin typeface="Arial"/>
                <a:ea typeface="Times New Roman"/>
              </a:rPr>
              <a:t>Pledge of Allegiance and Invocation</a:t>
            </a:r>
            <a:endParaRPr lang="en-US" sz="1200" b="1" kern="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Arial"/>
                <a:ea typeface="Times New Roman"/>
              </a:rPr>
              <a:t>Merlin </a:t>
            </a:r>
            <a:r>
              <a:rPr lang="en-US" sz="1000" dirty="0" err="1">
                <a:effectLst/>
                <a:latin typeface="Arial"/>
                <a:ea typeface="Times New Roman"/>
              </a:rPr>
              <a:t>Hymel</a:t>
            </a:r>
            <a:r>
              <a:rPr lang="en-US" sz="1000" dirty="0">
                <a:effectLst/>
                <a:latin typeface="Arial"/>
                <a:ea typeface="Times New Roman"/>
              </a:rPr>
              <a:t>, Assistant Port Director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Arial"/>
                <a:ea typeface="Times New Roman"/>
              </a:rPr>
              <a:t>U.S. Customs &amp; Border Protection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Arial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cap="small" dirty="0">
                <a:effectLst/>
                <a:latin typeface="Arial"/>
                <a:ea typeface="Times New Roman"/>
              </a:rPr>
              <a:t>Opening Remarks &amp; Introductions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effectLst/>
                <a:latin typeface="Arial"/>
                <a:ea typeface="Times New Roman"/>
              </a:rPr>
              <a:t>Kristiann</a:t>
            </a:r>
            <a:r>
              <a:rPr lang="en-US" sz="1000" dirty="0">
                <a:effectLst/>
                <a:latin typeface="Arial"/>
                <a:ea typeface="Times New Roman"/>
              </a:rPr>
              <a:t> App, President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Arial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cap="small" dirty="0">
                <a:effectLst/>
                <a:latin typeface="Arial"/>
                <a:ea typeface="Times New Roman"/>
              </a:rPr>
              <a:t>Scholarship Award Presentations 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Arial"/>
                <a:ea typeface="Times New Roman"/>
              </a:rPr>
              <a:t>Cole </a:t>
            </a:r>
            <a:r>
              <a:rPr lang="en-US" sz="1000" dirty="0" err="1">
                <a:effectLst/>
                <a:latin typeface="Arial"/>
                <a:ea typeface="Times New Roman"/>
              </a:rPr>
              <a:t>Trosclair</a:t>
            </a:r>
            <a:r>
              <a:rPr lang="en-US" sz="1000" dirty="0">
                <a:effectLst/>
                <a:latin typeface="Arial"/>
                <a:ea typeface="Times New Roman"/>
              </a:rPr>
              <a:t>, Vice President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Arial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cap="small" dirty="0">
                <a:effectLst/>
                <a:latin typeface="Arial"/>
                <a:ea typeface="Times New Roman"/>
              </a:rPr>
              <a:t>Lunch 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Arial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cap="small" dirty="0">
                <a:effectLst/>
                <a:latin typeface="Arial"/>
                <a:ea typeface="Times New Roman"/>
              </a:rPr>
              <a:t>State of the Port Presentation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Arial"/>
                <a:ea typeface="Times New Roman"/>
              </a:rPr>
              <a:t>Gary P. LaGrange, President and CEO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Arial"/>
                <a:ea typeface="Times New Roman"/>
              </a:rPr>
              <a:t>Port of New Orleans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Arial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cap="small" dirty="0">
                <a:effectLst/>
                <a:latin typeface="Arial"/>
                <a:ea typeface="Times New Roman"/>
              </a:rPr>
              <a:t>Close of Program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228600" marR="259715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effectLst/>
                <a:latin typeface="Arial"/>
                <a:ea typeface="Times New Roman"/>
              </a:rPr>
              <a:t>Kristiann</a:t>
            </a:r>
            <a:r>
              <a:rPr lang="en-US" sz="1000" dirty="0">
                <a:effectLst/>
                <a:latin typeface="Arial"/>
                <a:ea typeface="Times New Roman"/>
              </a:rPr>
              <a:t> App, President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Times New Roman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cap="small" dirty="0">
                <a:effectLst/>
                <a:latin typeface="Arial"/>
                <a:ea typeface="Times New Roman"/>
              </a:rPr>
              <a:t>Gold Sponsors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u="none" strike="noStrike" dirty="0">
                <a:effectLst/>
                <a:latin typeface="Arial"/>
                <a:ea typeface="Times New Roman"/>
              </a:rPr>
              <a:t> </a:t>
            </a:r>
            <a:r>
              <a:rPr lang="en-US" sz="1000" dirty="0" smtClean="0">
                <a:solidFill>
                  <a:srgbClr val="000000"/>
                </a:solidFill>
                <a:effectLst/>
                <a:latin typeface="Arial"/>
                <a:ea typeface="Times New Roman"/>
              </a:rPr>
              <a:t>Big </a:t>
            </a: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River Coalition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solidFill>
                  <a:srgbClr val="000000"/>
                </a:solidFill>
                <a:effectLst/>
                <a:latin typeface="Arial"/>
                <a:ea typeface="Times New Roman"/>
              </a:rPr>
              <a:t>Dupuy</a:t>
            </a: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 Storage and Forwarding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The Kearney Companies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Louisiana Maritime Association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World Trade Center of New Orleans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cap="small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Bronze Sponsor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Cooper T. Smith Mooring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Times New Roman"/>
                <a:ea typeface="Times New Roman"/>
              </a:rPr>
              <a:t> </a:t>
            </a:r>
            <a:endParaRPr lang="en-US" sz="1200" dirty="0">
              <a:effectLst/>
              <a:latin typeface="Times New Roman"/>
              <a:ea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  <a:ea typeface="Times New Roman"/>
              </a:rPr>
              <a:t>Hosted 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by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40" y="34031"/>
            <a:ext cx="121866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52" y="6259936"/>
            <a:ext cx="2224636" cy="52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724400"/>
            <a:ext cx="5486400" cy="804862"/>
          </a:xfrm>
        </p:spPr>
        <p:txBody>
          <a:bodyPr/>
          <a:lstStyle/>
          <a:p>
            <a:r>
              <a:rPr lang="en-US" dirty="0" smtClean="0"/>
              <a:t>Port of New Orleans’ President, Gary LaGrange and Chairman of the Board, Greg </a:t>
            </a:r>
            <a:r>
              <a:rPr lang="en-US" dirty="0" err="1" smtClean="0"/>
              <a:t>Rusovich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3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724400"/>
            <a:ext cx="5486400" cy="804862"/>
          </a:xfrm>
        </p:spPr>
        <p:txBody>
          <a:bodyPr/>
          <a:lstStyle/>
          <a:p>
            <a:r>
              <a:rPr lang="en-US" dirty="0" smtClean="0"/>
              <a:t>Gary P. LaGrange, President &amp; CEO, Port of New Orleans delivers positive news during the 2014 State of the Port.</a:t>
            </a:r>
          </a:p>
        </p:txBody>
      </p:sp>
    </p:spTree>
    <p:extLst>
      <p:ext uri="{BB962C8B-B14F-4D97-AF65-F5344CB8AC3E}">
        <p14:creationId xmlns:p14="http://schemas.microsoft.com/office/powerpoint/2010/main" val="22050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99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05" y="0"/>
            <a:ext cx="5183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xfrm>
            <a:off x="1828800" y="990600"/>
            <a:ext cx="5486400" cy="4114800"/>
          </a:xfrm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875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eveal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xfrm>
            <a:off x="1792287" y="612774"/>
            <a:ext cx="5486400" cy="4114800"/>
          </a:xfr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724400"/>
            <a:ext cx="5486400" cy="804862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L-R, Past Presidents Billy App &amp; Elizabeth Ford, Ralph Diaz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724400"/>
            <a:ext cx="5486400" cy="804862"/>
          </a:xfrm>
        </p:spPr>
        <p:txBody>
          <a:bodyPr/>
          <a:lstStyle/>
          <a:p>
            <a:r>
              <a:rPr lang="en-US" dirty="0" smtClean="0"/>
              <a:t>L-R, Roy </a:t>
            </a:r>
            <a:r>
              <a:rPr lang="en-US" dirty="0" err="1" smtClean="0"/>
              <a:t>Quezire</a:t>
            </a:r>
            <a:r>
              <a:rPr lang="en-US" dirty="0" smtClean="0"/>
              <a:t>, Port of South Louisiana, Matt Gresham, Port of New Orleans Communications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9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" b="2470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724400"/>
            <a:ext cx="5486400" cy="804862"/>
          </a:xfrm>
        </p:spPr>
        <p:txBody>
          <a:bodyPr/>
          <a:lstStyle/>
          <a:p>
            <a:pPr algn="ctr"/>
            <a:r>
              <a:rPr lang="en-US" dirty="0" smtClean="0"/>
              <a:t>L-R, Director, Janet Colley-Morse and guests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724400"/>
            <a:ext cx="5486400" cy="804862"/>
          </a:xfrm>
        </p:spPr>
        <p:txBody>
          <a:bodyPr/>
          <a:lstStyle/>
          <a:p>
            <a:pPr algn="ctr"/>
            <a:r>
              <a:rPr lang="en-US" dirty="0" smtClean="0"/>
              <a:t>L-R, Commissioner Robert “Rusty” </a:t>
            </a:r>
            <a:r>
              <a:rPr lang="en-US" dirty="0" err="1" smtClean="0"/>
              <a:t>Barkerding</a:t>
            </a:r>
            <a:r>
              <a:rPr lang="en-US" dirty="0" smtClean="0"/>
              <a:t>, Jr., Guest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4724400"/>
            <a:ext cx="5486400" cy="804862"/>
          </a:xfrm>
        </p:spPr>
        <p:txBody>
          <a:bodyPr/>
          <a:lstStyle/>
          <a:p>
            <a:pPr algn="ctr"/>
            <a:r>
              <a:rPr lang="en-US" dirty="0" smtClean="0"/>
              <a:t>L-R, Dominik Knoll, Executive Director World Trade Center, Kristi App, Guest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800600"/>
            <a:ext cx="5486400" cy="804862"/>
          </a:xfrm>
        </p:spPr>
        <p:txBody>
          <a:bodyPr/>
          <a:lstStyle/>
          <a:p>
            <a:r>
              <a:rPr lang="en-US" dirty="0" smtClean="0"/>
              <a:t>L-R, Cathy </a:t>
            </a:r>
            <a:r>
              <a:rPr lang="en-US" dirty="0" err="1" smtClean="0"/>
              <a:t>Nagin</a:t>
            </a:r>
            <a:r>
              <a:rPr lang="en-US" dirty="0" smtClean="0"/>
              <a:t>, NOCS, Pam Showalter, Seaboard Marine, Stephanie Barcia, NOCS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6000">
        <p14:reveal/>
      </p:transition>
    </mc:Choice>
    <mc:Fallback xmlns="">
      <p:transition spd="med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294</Words>
  <Application>Microsoft Office PowerPoint</Application>
  <PresentationFormat>On-screen Show (4:3)</PresentationFormat>
  <Paragraphs>61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   28th Annual State of the Port Full Speed Ahead: Port Progress propels Bright Outlook for Maritime Industry  November 5, 2014 New Orleans Marriott Convention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28th Annual State of the Port  November 5, 2014 New Orleans Marriott Convention Center</dc:title>
  <dc:creator>Cathy</dc:creator>
  <cp:lastModifiedBy>Cathy</cp:lastModifiedBy>
  <cp:revision>32</cp:revision>
  <dcterms:created xsi:type="dcterms:W3CDTF">2014-11-12T16:38:13Z</dcterms:created>
  <dcterms:modified xsi:type="dcterms:W3CDTF">2014-11-19T16:38:47Z</dcterms:modified>
</cp:coreProperties>
</file>