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 id="2147483719" r:id="rId4"/>
    <p:sldMasterId id="2147483732" r:id="rId5"/>
    <p:sldMasterId id="2147483745" r:id="rId6"/>
  </p:sldMasterIdLst>
  <p:notesMasterIdLst>
    <p:notesMasterId r:id="rId19"/>
  </p:notesMasterIdLst>
  <p:sldIdLst>
    <p:sldId id="256" r:id="rId7"/>
    <p:sldId id="257" r:id="rId8"/>
    <p:sldId id="258" r:id="rId9"/>
    <p:sldId id="277" r:id="rId10"/>
    <p:sldId id="274" r:id="rId11"/>
    <p:sldId id="276" r:id="rId12"/>
    <p:sldId id="275" r:id="rId13"/>
    <p:sldId id="270" r:id="rId14"/>
    <p:sldId id="279" r:id="rId15"/>
    <p:sldId id="281" r:id="rId16"/>
    <p:sldId id="283" r:id="rId17"/>
    <p:sldId id="267" r:id="rId1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NAGAN, RYAN H" initials="FRH" lastIdx="10" clrIdx="0">
    <p:extLst/>
  </p:cmAuthor>
  <p:cmAuthor id="2" name="ALLEN, DANIEL J" initials="ADJ"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3313" autoAdjust="0"/>
  </p:normalViewPr>
  <p:slideViewPr>
    <p:cSldViewPr>
      <p:cViewPr>
        <p:scale>
          <a:sx n="100" d="100"/>
          <a:sy n="100" d="100"/>
        </p:scale>
        <p:origin x="-118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83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smtClean="0"/>
              <a:t>   *</a:t>
            </a:r>
            <a:endParaRPr dirty="0"/>
          </a:p>
        </p:txBody>
      </p:sp>
    </p:spTree>
    <p:extLst>
      <p:ext uri="{BB962C8B-B14F-4D97-AF65-F5344CB8AC3E}">
        <p14:creationId xmlns:p14="http://schemas.microsoft.com/office/powerpoint/2010/main" val="101979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174708" indent="-174708">
              <a:buFont typeface="Arial" panose="020B0604020202020204" pitchFamily="34" charset="0"/>
              <a:buChar char="•"/>
            </a:pPr>
            <a:endParaRPr lang="en-US" dirty="0">
              <a:effectLst/>
            </a:endParaRPr>
          </a:p>
        </p:txBody>
      </p:sp>
      <p:sp>
        <p:nvSpPr>
          <p:cNvPr id="4" name="Slide Number Placeholder 3"/>
          <p:cNvSpPr>
            <a:spLocks noGrp="1"/>
          </p:cNvSpPr>
          <p:nvPr>
            <p:ph type="sldNum" sz="quarter" idx="10"/>
          </p:nvPr>
        </p:nvSpPr>
        <p:spPr>
          <a:xfrm>
            <a:off x="4037120" y="9026189"/>
            <a:ext cx="3088471" cy="475149"/>
          </a:xfrm>
          <a:prstGeom prst="rect">
            <a:avLst/>
          </a:prstGeom>
        </p:spPr>
        <p:txBody>
          <a:bodyPr lIns="93177" tIns="46589" rIns="93177" bIns="46589"/>
          <a:lstStyle/>
          <a:p>
            <a:fld id="{C348EB62-D626-4855-828D-578A9C816D6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3465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174708" indent="-174708">
              <a:buFont typeface="Arial" panose="020B0604020202020204" pitchFamily="34" charset="0"/>
              <a:buChar char="•"/>
            </a:pPr>
            <a:endParaRPr lang="en-US" dirty="0" smtClean="0">
              <a:effectLst/>
            </a:endParaRPr>
          </a:p>
        </p:txBody>
      </p:sp>
      <p:sp>
        <p:nvSpPr>
          <p:cNvPr id="4" name="Slide Number Placeholder 3"/>
          <p:cNvSpPr>
            <a:spLocks noGrp="1"/>
          </p:cNvSpPr>
          <p:nvPr>
            <p:ph type="sldNum" sz="quarter" idx="10"/>
          </p:nvPr>
        </p:nvSpPr>
        <p:spPr>
          <a:xfrm>
            <a:off x="4037120" y="9026189"/>
            <a:ext cx="3088471" cy="475149"/>
          </a:xfrm>
          <a:prstGeom prst="rect">
            <a:avLst/>
          </a:prstGeom>
        </p:spPr>
        <p:txBody>
          <a:bodyPr lIns="93177" tIns="46589" rIns="93177" bIns="46589"/>
          <a:lstStyle/>
          <a:p>
            <a:fld id="{C348EB62-D626-4855-828D-578A9C816D6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2560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smtClean="0"/>
              <a:t>    *</a:t>
            </a:r>
            <a:endParaRPr dirty="0"/>
          </a:p>
        </p:txBody>
      </p:sp>
    </p:spTree>
    <p:extLst>
      <p:ext uri="{BB962C8B-B14F-4D97-AF65-F5344CB8AC3E}">
        <p14:creationId xmlns:p14="http://schemas.microsoft.com/office/powerpoint/2010/main" val="421831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smtClean="0"/>
              <a:t>     *</a:t>
            </a:r>
            <a:endParaRPr dirty="0"/>
          </a:p>
        </p:txBody>
      </p:sp>
    </p:spTree>
    <p:extLst>
      <p:ext uri="{BB962C8B-B14F-4D97-AF65-F5344CB8AC3E}">
        <p14:creationId xmlns:p14="http://schemas.microsoft.com/office/powerpoint/2010/main" val="130129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fontScale="25000" lnSpcReduction="20000"/>
          </a:bodyPr>
          <a:lstStyle/>
          <a:p>
            <a:r>
              <a:rPr lang="en-US" dirty="0" smtClean="0"/>
              <a:t>     </a:t>
            </a:r>
            <a:endParaRPr dirty="0"/>
          </a:p>
        </p:txBody>
      </p:sp>
    </p:spTree>
    <p:extLst>
      <p:ext uri="{BB962C8B-B14F-4D97-AF65-F5344CB8AC3E}">
        <p14:creationId xmlns:p14="http://schemas.microsoft.com/office/powerpoint/2010/main" val="145238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174708" indent="-174708" defTabSz="949426">
              <a:buFont typeface="Arial" panose="020B0604020202020204" pitchFamily="34" charset="0"/>
              <a:buChar char="•"/>
              <a:defRPr/>
            </a:pPr>
            <a:r>
              <a:rPr lang="en-US" dirty="0">
                <a:latin typeface="Times New Roman" pitchFamily="18" charset="0"/>
                <a:cs typeface="Times New Roman" pitchFamily="18" charset="0"/>
              </a:rPr>
              <a:t>Rather than attempting to memorize the particulars of each piece of legislation, you’re primary takeaway is:</a:t>
            </a:r>
          </a:p>
          <a:p>
            <a:pPr marL="640594" lvl="1" indent="-174708" defTabSz="949426">
              <a:buFont typeface="Arial" panose="020B0604020202020204" pitchFamily="34" charset="0"/>
              <a:buChar char="•"/>
              <a:defRPr/>
            </a:pPr>
            <a:r>
              <a:rPr lang="en-US" dirty="0">
                <a:latin typeface="Times New Roman" pitchFamily="18" charset="0"/>
                <a:cs typeface="Times New Roman" pitchFamily="18" charset="0"/>
              </a:rPr>
              <a:t>Sec. 560 was the original authority granting CBP the ability to enter into five total RSAs by the end of 2013, each five years in duration, for customs and immigration services only.</a:t>
            </a:r>
          </a:p>
          <a:p>
            <a:pPr marL="640594" lvl="1" indent="-174708" defTabSz="949426">
              <a:buFont typeface="Arial" panose="020B0604020202020204" pitchFamily="34" charset="0"/>
              <a:buChar char="•"/>
              <a:defRPr/>
            </a:pPr>
            <a:r>
              <a:rPr lang="en-US" dirty="0">
                <a:latin typeface="Times New Roman" pitchFamily="18" charset="0"/>
                <a:cs typeface="Times New Roman" pitchFamily="18" charset="0"/>
              </a:rPr>
              <a:t>In 2014, Section 559 supplanted 560 by expanding the authority to include agricultural services.  Per the slide, it gave CBP five years to…(read the three bullets and note expiration date) </a:t>
            </a:r>
          </a:p>
          <a:p>
            <a:pPr marL="640594" lvl="1" indent="-174708" defTabSz="949426">
              <a:buFont typeface="Arial" panose="020B0604020202020204" pitchFamily="34" charset="0"/>
              <a:buChar char="•"/>
              <a:defRPr/>
            </a:pPr>
            <a:r>
              <a:rPr lang="en-US" dirty="0">
                <a:latin typeface="Times New Roman" pitchFamily="18" charset="0"/>
                <a:cs typeface="Times New Roman" pitchFamily="18" charset="0"/>
              </a:rPr>
              <a:t>Sec.’s 550 &amp; 552 are just modifications to 559 to include reimbursement for support staff in the air environment, and to increase the number of air agreements from 5 to 10, respectively.</a:t>
            </a:r>
          </a:p>
          <a:p>
            <a:pPr marL="640594" lvl="1" indent="-174708" defTabSz="949426">
              <a:buFont typeface="Arial" panose="020B0604020202020204" pitchFamily="34" charset="0"/>
              <a:buChar char="•"/>
              <a:defRPr/>
            </a:pPr>
            <a:r>
              <a:rPr lang="en-US" dirty="0">
                <a:latin typeface="Times New Roman" pitchFamily="18" charset="0"/>
                <a:cs typeface="Times New Roman" pitchFamily="18" charset="0"/>
              </a:rPr>
              <a:t>Sec. 481 removes the limitation on the number of air agreements and allows and removes the expiration dates. </a:t>
            </a:r>
          </a:p>
          <a:p>
            <a:pPr marL="640594" lvl="1" indent="-174708" defTabSz="949426">
              <a:buFont typeface="Arial" panose="020B0604020202020204" pitchFamily="34" charset="0"/>
              <a:buChar char="•"/>
              <a:defRP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a:xfrm>
            <a:off x="4037121" y="9026190"/>
            <a:ext cx="3088471" cy="475149"/>
          </a:xfrm>
          <a:prstGeom prst="rect">
            <a:avLst/>
          </a:prstGeom>
        </p:spPr>
        <p:txBody>
          <a:bodyPr lIns="93177" tIns="46589" rIns="93177" bIns="46589"/>
          <a:lstStyle/>
          <a:p>
            <a:fld id="{C348EB62-D626-4855-828D-578A9C816D6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052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174708" indent="-174708">
              <a:buFont typeface="Arial" panose="020B0604020202020204" pitchFamily="34" charset="0"/>
              <a:buChar char="•"/>
            </a:pPr>
            <a:r>
              <a:rPr lang="en-US" dirty="0" smtClean="0">
                <a:effectLst/>
              </a:rPr>
              <a:t>*    </a:t>
            </a:r>
            <a:endParaRPr lang="en-US" dirty="0">
              <a:effectLst/>
            </a:endParaRPr>
          </a:p>
        </p:txBody>
      </p:sp>
      <p:sp>
        <p:nvSpPr>
          <p:cNvPr id="4" name="Slide Number Placeholder 3"/>
          <p:cNvSpPr>
            <a:spLocks noGrp="1"/>
          </p:cNvSpPr>
          <p:nvPr>
            <p:ph type="sldNum" sz="quarter" idx="10"/>
          </p:nvPr>
        </p:nvSpPr>
        <p:spPr>
          <a:xfrm>
            <a:off x="4037121" y="9026190"/>
            <a:ext cx="3088471" cy="475149"/>
          </a:xfrm>
          <a:prstGeom prst="rect">
            <a:avLst/>
          </a:prstGeom>
        </p:spPr>
        <p:txBody>
          <a:bodyPr lIns="93177" tIns="46589" rIns="93177" bIns="46589"/>
          <a:lstStyle/>
          <a:p>
            <a:fld id="{C348EB62-D626-4855-828D-578A9C816D6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550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defTabSz="949426">
              <a:defRPr/>
            </a:pPr>
            <a:r>
              <a:rPr lang="en-US" dirty="0">
                <a:latin typeface="Times New Roman" pitchFamily="18" charset="0"/>
                <a:cs typeface="Times New Roman" pitchFamily="18" charset="0"/>
              </a:rPr>
              <a:t>-Per the authorizing legislation, requests for services may not unduly impact current CBP operations.</a:t>
            </a:r>
          </a:p>
          <a:p>
            <a:pPr defTabSz="949426">
              <a:defRPr/>
            </a:pPr>
            <a:r>
              <a:rPr lang="en-US" dirty="0">
                <a:latin typeface="Times New Roman" pitchFamily="18" charset="0"/>
                <a:cs typeface="Times New Roman" pitchFamily="18" charset="0"/>
              </a:rPr>
              <a:t>-Conversely, there is nothing in the authorizing legislation requiring the selectee to request a minimum level of services.</a:t>
            </a:r>
          </a:p>
          <a:p>
            <a:pPr marL="174708" indent="-174708" defTabSz="949426">
              <a:buFont typeface="Arial" panose="020B0604020202020204" pitchFamily="34" charset="0"/>
              <a:buChar char="•"/>
              <a:defRPr/>
            </a:pPr>
            <a:r>
              <a:rPr lang="en-US" dirty="0">
                <a:latin typeface="Times New Roman" pitchFamily="18" charset="0"/>
                <a:cs typeface="Times New Roman" pitchFamily="18" charset="0"/>
              </a:rPr>
              <a:t>However, please note that you were selected primarily based upon stated need. </a:t>
            </a:r>
          </a:p>
        </p:txBody>
      </p:sp>
      <p:sp>
        <p:nvSpPr>
          <p:cNvPr id="4" name="Slide Number Placeholder 3"/>
          <p:cNvSpPr>
            <a:spLocks noGrp="1"/>
          </p:cNvSpPr>
          <p:nvPr>
            <p:ph type="sldNum" sz="quarter" idx="10"/>
          </p:nvPr>
        </p:nvSpPr>
        <p:spPr>
          <a:xfrm>
            <a:off x="4037121" y="9026190"/>
            <a:ext cx="3088471" cy="475149"/>
          </a:xfrm>
          <a:prstGeom prst="rect">
            <a:avLst/>
          </a:prstGeom>
        </p:spPr>
        <p:txBody>
          <a:bodyPr lIns="93177" tIns="46589" rIns="93177" bIns="46589"/>
          <a:lstStyle/>
          <a:p>
            <a:fld id="{C348EB62-D626-4855-828D-578A9C816D6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12868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12788"/>
            <a:ext cx="4751388" cy="3563937"/>
          </a:xfrm>
          <a:prstGeom prst="rect">
            <a:avLst/>
          </a:prstGeom>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349415" indent="-349415">
              <a:buFont typeface="Arial" panose="020B0604020202020204" pitchFamily="34" charset="0"/>
              <a:buChar char="•"/>
              <a:tabLst>
                <a:tab pos="465887" algn="l"/>
              </a:tabLst>
            </a:pPr>
            <a:r>
              <a:rPr lang="en-US" sz="1400" dirty="0" smtClean="0">
                <a:solidFill>
                  <a:srgbClr val="000000"/>
                </a:solidFill>
                <a:latin typeface="+mj-lt"/>
                <a:ea typeface="Times New Roman" panose="02020603050405020304" pitchFamily="18" charset="0"/>
                <a:cs typeface="Times New Roman" panose="02020603050405020304" pitchFamily="18" charset="0"/>
              </a:rPr>
              <a:t>*  </a:t>
            </a:r>
            <a:endParaRPr lang="en-US" sz="1400" dirty="0">
              <a:solidFill>
                <a:srgbClr val="000000"/>
              </a:solidFill>
              <a:latin typeface="+mj-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4037121" y="9026190"/>
            <a:ext cx="3088471" cy="475149"/>
          </a:xfrm>
          <a:prstGeom prst="rect">
            <a:avLst/>
          </a:prstGeom>
        </p:spPr>
        <p:txBody>
          <a:bodyPr lIns="93177" tIns="46589" rIns="93177" bIns="46589"/>
          <a:lstStyle/>
          <a:p>
            <a:fld id="{C348EB62-D626-4855-828D-578A9C816D6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5693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22375" y="722313"/>
            <a:ext cx="4814888" cy="3609975"/>
          </a:xfrm>
          <a:prstGeom prst="rect">
            <a:avLst/>
          </a:prstGeom>
          <a:ln/>
        </p:spPr>
      </p:sp>
      <p:sp>
        <p:nvSpPr>
          <p:cNvPr id="45059" name="Notes Placeholder 2"/>
          <p:cNvSpPr>
            <a:spLocks noGrp="1"/>
          </p:cNvSpPr>
          <p:nvPr>
            <p:ph type="body" idx="1"/>
          </p:nvPr>
        </p:nvSpPr>
        <p:spPr>
          <a:xfrm>
            <a:off x="712724" y="4513920"/>
            <a:ext cx="5701792" cy="4276344"/>
          </a:xfrm>
          <a:prstGeom prst="rect">
            <a:avLst/>
          </a:prstGeom>
          <a:noFill/>
        </p:spPr>
        <p:txBody>
          <a:bodyPr lIns="93177" tIns="46589" rIns="93177" bIns="46589"/>
          <a:lstStyle/>
          <a:p>
            <a:pPr marL="174708" indent="-174708">
              <a:buFont typeface="Arial" panose="020B0604020202020204" pitchFamily="34" charset="0"/>
              <a:buChar char="•"/>
            </a:pPr>
            <a:r>
              <a:rPr lang="en-US" dirty="0"/>
              <a:t>This</a:t>
            </a:r>
            <a:r>
              <a:rPr lang="en-US" baseline="0" dirty="0"/>
              <a:t> is a good visual representation highlighting the expansive growth of the program from 2013-present. </a:t>
            </a:r>
          </a:p>
          <a:p>
            <a:pPr marL="640594" lvl="1" indent="-174708">
              <a:buFont typeface="Arial" panose="020B0604020202020204" pitchFamily="34" charset="0"/>
              <a:buChar char="•"/>
            </a:pPr>
            <a:r>
              <a:rPr lang="en-US" baseline="0" dirty="0"/>
              <a:t>As you can see from the impacted POEs from year to year, CBP is entering into RSAs impacting POEs of all sizes. </a:t>
            </a:r>
            <a:endParaRPr lang="en-US" dirty="0"/>
          </a:p>
        </p:txBody>
      </p:sp>
      <p:sp>
        <p:nvSpPr>
          <p:cNvPr id="45060" name="Header Placeholder 3"/>
          <p:cNvSpPr>
            <a:spLocks noGrp="1"/>
          </p:cNvSpPr>
          <p:nvPr>
            <p:ph type="hdr" sz="quarter"/>
          </p:nvPr>
        </p:nvSpPr>
        <p:spPr>
          <a:xfrm>
            <a:off x="1" y="1"/>
            <a:ext cx="3088471" cy="475149"/>
          </a:xfrm>
          <a:prstGeom prst="rect">
            <a:avLst/>
          </a:prstGeom>
          <a:noFill/>
        </p:spPr>
        <p:txBody>
          <a:bodyPr lIns="93177" tIns="46589" rIns="93177" bIns="46589"/>
          <a:lstStyle>
            <a:lvl1pPr defTabSz="947290" eaLnBrk="0" hangingPunct="0">
              <a:defRPr sz="2900">
                <a:solidFill>
                  <a:schemeClr val="tx1"/>
                </a:solidFill>
                <a:latin typeface="Arial" charset="0"/>
              </a:defRPr>
            </a:lvl1pPr>
            <a:lvl2pPr marL="755249" indent="-290480" defTabSz="947290" eaLnBrk="0" hangingPunct="0">
              <a:defRPr sz="2900">
                <a:solidFill>
                  <a:schemeClr val="tx1"/>
                </a:solidFill>
                <a:latin typeface="Arial" charset="0"/>
              </a:defRPr>
            </a:lvl2pPr>
            <a:lvl3pPr marL="1161922" indent="-232384" defTabSz="947290" eaLnBrk="0" hangingPunct="0">
              <a:defRPr sz="2900">
                <a:solidFill>
                  <a:schemeClr val="tx1"/>
                </a:solidFill>
                <a:latin typeface="Arial" charset="0"/>
              </a:defRPr>
            </a:lvl3pPr>
            <a:lvl4pPr marL="1626691" indent="-232384" defTabSz="947290" eaLnBrk="0" hangingPunct="0">
              <a:defRPr sz="2900">
                <a:solidFill>
                  <a:schemeClr val="tx1"/>
                </a:solidFill>
                <a:latin typeface="Arial" charset="0"/>
              </a:defRPr>
            </a:lvl4pPr>
            <a:lvl5pPr marL="2091459" indent="-232384" defTabSz="947290" eaLnBrk="0" hangingPunct="0">
              <a:defRPr sz="2900">
                <a:solidFill>
                  <a:schemeClr val="tx1"/>
                </a:solidFill>
                <a:latin typeface="Arial" charset="0"/>
              </a:defRPr>
            </a:lvl5pPr>
            <a:lvl6pPr marL="2556228" indent="-232384" defTabSz="947290" eaLnBrk="0" fontAlgn="base" hangingPunct="0">
              <a:spcBef>
                <a:spcPct val="0"/>
              </a:spcBef>
              <a:spcAft>
                <a:spcPct val="0"/>
              </a:spcAft>
              <a:defRPr sz="2900">
                <a:solidFill>
                  <a:schemeClr val="tx1"/>
                </a:solidFill>
                <a:latin typeface="Arial" charset="0"/>
              </a:defRPr>
            </a:lvl6pPr>
            <a:lvl7pPr marL="3020997" indent="-232384" defTabSz="947290" eaLnBrk="0" fontAlgn="base" hangingPunct="0">
              <a:spcBef>
                <a:spcPct val="0"/>
              </a:spcBef>
              <a:spcAft>
                <a:spcPct val="0"/>
              </a:spcAft>
              <a:defRPr sz="2900">
                <a:solidFill>
                  <a:schemeClr val="tx1"/>
                </a:solidFill>
                <a:latin typeface="Arial" charset="0"/>
              </a:defRPr>
            </a:lvl7pPr>
            <a:lvl8pPr marL="3485765" indent="-232384" defTabSz="947290" eaLnBrk="0" fontAlgn="base" hangingPunct="0">
              <a:spcBef>
                <a:spcPct val="0"/>
              </a:spcBef>
              <a:spcAft>
                <a:spcPct val="0"/>
              </a:spcAft>
              <a:defRPr sz="2900">
                <a:solidFill>
                  <a:schemeClr val="tx1"/>
                </a:solidFill>
                <a:latin typeface="Arial" charset="0"/>
              </a:defRPr>
            </a:lvl8pPr>
            <a:lvl9pPr marL="3950534" indent="-232384" defTabSz="947290" eaLnBrk="0" fontAlgn="base" hangingPunct="0">
              <a:spcBef>
                <a:spcPct val="0"/>
              </a:spcBef>
              <a:spcAft>
                <a:spcPct val="0"/>
              </a:spcAft>
              <a:defRPr sz="2900">
                <a:solidFill>
                  <a:schemeClr val="tx1"/>
                </a:solidFill>
                <a:latin typeface="Arial" charset="0"/>
              </a:defRPr>
            </a:lvl9pPr>
          </a:lstStyle>
          <a:p>
            <a:pPr eaLnBrk="1" hangingPunct="1"/>
            <a:r>
              <a:rPr lang="en-US" sz="1200">
                <a:solidFill>
                  <a:prstClr val="black"/>
                </a:solidFill>
              </a:rPr>
              <a:t>OFO Strategic Planning</a:t>
            </a:r>
          </a:p>
        </p:txBody>
      </p:sp>
      <p:sp>
        <p:nvSpPr>
          <p:cNvPr id="45061" name="Date Placeholder 4"/>
          <p:cNvSpPr>
            <a:spLocks noGrp="1"/>
          </p:cNvSpPr>
          <p:nvPr>
            <p:ph type="dt" sz="quarter" idx="1"/>
          </p:nvPr>
        </p:nvSpPr>
        <p:spPr>
          <a:xfrm>
            <a:off x="4037121" y="1"/>
            <a:ext cx="3088471" cy="475149"/>
          </a:xfrm>
          <a:prstGeom prst="rect">
            <a:avLst/>
          </a:prstGeom>
          <a:noFill/>
        </p:spPr>
        <p:txBody>
          <a:bodyPr lIns="93177" tIns="46589" rIns="93177" bIns="46589"/>
          <a:lstStyle>
            <a:lvl1pPr defTabSz="947290" eaLnBrk="0" hangingPunct="0">
              <a:defRPr sz="2900">
                <a:solidFill>
                  <a:schemeClr val="tx1"/>
                </a:solidFill>
                <a:latin typeface="Arial" charset="0"/>
              </a:defRPr>
            </a:lvl1pPr>
            <a:lvl2pPr marL="755249" indent="-290480" defTabSz="947290" eaLnBrk="0" hangingPunct="0">
              <a:defRPr sz="2900">
                <a:solidFill>
                  <a:schemeClr val="tx1"/>
                </a:solidFill>
                <a:latin typeface="Arial" charset="0"/>
              </a:defRPr>
            </a:lvl2pPr>
            <a:lvl3pPr marL="1161922" indent="-232384" defTabSz="947290" eaLnBrk="0" hangingPunct="0">
              <a:defRPr sz="2900">
                <a:solidFill>
                  <a:schemeClr val="tx1"/>
                </a:solidFill>
                <a:latin typeface="Arial" charset="0"/>
              </a:defRPr>
            </a:lvl3pPr>
            <a:lvl4pPr marL="1626691" indent="-232384" defTabSz="947290" eaLnBrk="0" hangingPunct="0">
              <a:defRPr sz="2900">
                <a:solidFill>
                  <a:schemeClr val="tx1"/>
                </a:solidFill>
                <a:latin typeface="Arial" charset="0"/>
              </a:defRPr>
            </a:lvl4pPr>
            <a:lvl5pPr marL="2091459" indent="-232384" defTabSz="947290" eaLnBrk="0" hangingPunct="0">
              <a:defRPr sz="2900">
                <a:solidFill>
                  <a:schemeClr val="tx1"/>
                </a:solidFill>
                <a:latin typeface="Arial" charset="0"/>
              </a:defRPr>
            </a:lvl5pPr>
            <a:lvl6pPr marL="2556228" indent="-232384" defTabSz="947290" eaLnBrk="0" fontAlgn="base" hangingPunct="0">
              <a:spcBef>
                <a:spcPct val="0"/>
              </a:spcBef>
              <a:spcAft>
                <a:spcPct val="0"/>
              </a:spcAft>
              <a:defRPr sz="2900">
                <a:solidFill>
                  <a:schemeClr val="tx1"/>
                </a:solidFill>
                <a:latin typeface="Arial" charset="0"/>
              </a:defRPr>
            </a:lvl6pPr>
            <a:lvl7pPr marL="3020997" indent="-232384" defTabSz="947290" eaLnBrk="0" fontAlgn="base" hangingPunct="0">
              <a:spcBef>
                <a:spcPct val="0"/>
              </a:spcBef>
              <a:spcAft>
                <a:spcPct val="0"/>
              </a:spcAft>
              <a:defRPr sz="2900">
                <a:solidFill>
                  <a:schemeClr val="tx1"/>
                </a:solidFill>
                <a:latin typeface="Arial" charset="0"/>
              </a:defRPr>
            </a:lvl7pPr>
            <a:lvl8pPr marL="3485765" indent="-232384" defTabSz="947290" eaLnBrk="0" fontAlgn="base" hangingPunct="0">
              <a:spcBef>
                <a:spcPct val="0"/>
              </a:spcBef>
              <a:spcAft>
                <a:spcPct val="0"/>
              </a:spcAft>
              <a:defRPr sz="2900">
                <a:solidFill>
                  <a:schemeClr val="tx1"/>
                </a:solidFill>
                <a:latin typeface="Arial" charset="0"/>
              </a:defRPr>
            </a:lvl8pPr>
            <a:lvl9pPr marL="3950534" indent="-232384" defTabSz="947290" eaLnBrk="0" fontAlgn="base" hangingPunct="0">
              <a:spcBef>
                <a:spcPct val="0"/>
              </a:spcBef>
              <a:spcAft>
                <a:spcPct val="0"/>
              </a:spcAft>
              <a:defRPr sz="2900">
                <a:solidFill>
                  <a:schemeClr val="tx1"/>
                </a:solidFill>
                <a:latin typeface="Arial" charset="0"/>
              </a:defRPr>
            </a:lvl9pPr>
          </a:lstStyle>
          <a:p>
            <a:pPr eaLnBrk="1" hangingPunct="1"/>
            <a:r>
              <a:rPr lang="en-US" sz="1200">
                <a:solidFill>
                  <a:prstClr val="black"/>
                </a:solidFill>
              </a:rPr>
              <a:t>September 6-7, 2012</a:t>
            </a:r>
          </a:p>
        </p:txBody>
      </p:sp>
      <p:sp>
        <p:nvSpPr>
          <p:cNvPr id="45062" name="Slide Number Placeholder 5"/>
          <p:cNvSpPr>
            <a:spLocks noGrp="1"/>
          </p:cNvSpPr>
          <p:nvPr>
            <p:ph type="sldNum" sz="quarter" idx="5"/>
          </p:nvPr>
        </p:nvSpPr>
        <p:spPr>
          <a:xfrm>
            <a:off x="4037121" y="9026190"/>
            <a:ext cx="3088471" cy="475149"/>
          </a:xfrm>
          <a:prstGeom prst="rect">
            <a:avLst/>
          </a:prstGeom>
          <a:noFill/>
        </p:spPr>
        <p:txBody>
          <a:bodyPr lIns="93177" tIns="46589" rIns="93177" bIns="46589"/>
          <a:lstStyle>
            <a:lvl1pPr defTabSz="947290" eaLnBrk="0" hangingPunct="0">
              <a:defRPr sz="2900">
                <a:solidFill>
                  <a:schemeClr val="tx1"/>
                </a:solidFill>
                <a:latin typeface="Arial" charset="0"/>
              </a:defRPr>
            </a:lvl1pPr>
            <a:lvl2pPr marL="755249" indent="-290480" defTabSz="947290" eaLnBrk="0" hangingPunct="0">
              <a:defRPr sz="2900">
                <a:solidFill>
                  <a:schemeClr val="tx1"/>
                </a:solidFill>
                <a:latin typeface="Arial" charset="0"/>
              </a:defRPr>
            </a:lvl2pPr>
            <a:lvl3pPr marL="1161922" indent="-232384" defTabSz="947290" eaLnBrk="0" hangingPunct="0">
              <a:defRPr sz="2900">
                <a:solidFill>
                  <a:schemeClr val="tx1"/>
                </a:solidFill>
                <a:latin typeface="Arial" charset="0"/>
              </a:defRPr>
            </a:lvl3pPr>
            <a:lvl4pPr marL="1626691" indent="-232384" defTabSz="947290" eaLnBrk="0" hangingPunct="0">
              <a:defRPr sz="2900">
                <a:solidFill>
                  <a:schemeClr val="tx1"/>
                </a:solidFill>
                <a:latin typeface="Arial" charset="0"/>
              </a:defRPr>
            </a:lvl4pPr>
            <a:lvl5pPr marL="2091459" indent="-232384" defTabSz="947290" eaLnBrk="0" hangingPunct="0">
              <a:defRPr sz="2900">
                <a:solidFill>
                  <a:schemeClr val="tx1"/>
                </a:solidFill>
                <a:latin typeface="Arial" charset="0"/>
              </a:defRPr>
            </a:lvl5pPr>
            <a:lvl6pPr marL="2556228" indent="-232384" defTabSz="947290" eaLnBrk="0" fontAlgn="base" hangingPunct="0">
              <a:spcBef>
                <a:spcPct val="0"/>
              </a:spcBef>
              <a:spcAft>
                <a:spcPct val="0"/>
              </a:spcAft>
              <a:defRPr sz="2900">
                <a:solidFill>
                  <a:schemeClr val="tx1"/>
                </a:solidFill>
                <a:latin typeface="Arial" charset="0"/>
              </a:defRPr>
            </a:lvl6pPr>
            <a:lvl7pPr marL="3020997" indent="-232384" defTabSz="947290" eaLnBrk="0" fontAlgn="base" hangingPunct="0">
              <a:spcBef>
                <a:spcPct val="0"/>
              </a:spcBef>
              <a:spcAft>
                <a:spcPct val="0"/>
              </a:spcAft>
              <a:defRPr sz="2900">
                <a:solidFill>
                  <a:schemeClr val="tx1"/>
                </a:solidFill>
                <a:latin typeface="Arial" charset="0"/>
              </a:defRPr>
            </a:lvl7pPr>
            <a:lvl8pPr marL="3485765" indent="-232384" defTabSz="947290" eaLnBrk="0" fontAlgn="base" hangingPunct="0">
              <a:spcBef>
                <a:spcPct val="0"/>
              </a:spcBef>
              <a:spcAft>
                <a:spcPct val="0"/>
              </a:spcAft>
              <a:defRPr sz="2900">
                <a:solidFill>
                  <a:schemeClr val="tx1"/>
                </a:solidFill>
                <a:latin typeface="Arial" charset="0"/>
              </a:defRPr>
            </a:lvl8pPr>
            <a:lvl9pPr marL="3950534" indent="-232384" defTabSz="947290" eaLnBrk="0" fontAlgn="base" hangingPunct="0">
              <a:spcBef>
                <a:spcPct val="0"/>
              </a:spcBef>
              <a:spcAft>
                <a:spcPct val="0"/>
              </a:spcAft>
              <a:defRPr sz="2900">
                <a:solidFill>
                  <a:schemeClr val="tx1"/>
                </a:solidFill>
                <a:latin typeface="Arial" charset="0"/>
              </a:defRPr>
            </a:lvl9pPr>
          </a:lstStyle>
          <a:p>
            <a:pPr eaLnBrk="1" hangingPunct="1"/>
            <a:fld id="{E3C07EE2-84DA-4371-BE58-AE42C1DEC775}" type="slidenum">
              <a:rPr lang="en-US" sz="1200">
                <a:solidFill>
                  <a:prstClr val="black"/>
                </a:solidFill>
              </a:rPr>
              <a:pPr eaLnBrk="1" hangingPunct="1"/>
              <a:t>8</a:t>
            </a:fld>
            <a:endParaRPr lang="en-US" sz="1200">
              <a:solidFill>
                <a:prstClr val="black"/>
              </a:solidFill>
            </a:endParaRPr>
          </a:p>
        </p:txBody>
      </p:sp>
    </p:spTree>
    <p:extLst>
      <p:ext uri="{BB962C8B-B14F-4D97-AF65-F5344CB8AC3E}">
        <p14:creationId xmlns:p14="http://schemas.microsoft.com/office/powerpoint/2010/main" val="76560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7450" y="712788"/>
            <a:ext cx="4751388" cy="3563937"/>
          </a:xfrm>
          <a:prstGeom prst="rect">
            <a:avLst/>
          </a:prstGeom>
          <a:ln/>
        </p:spPr>
      </p:sp>
      <p:sp>
        <p:nvSpPr>
          <p:cNvPr id="3" name="Notes Placeholder 2"/>
          <p:cNvSpPr>
            <a:spLocks noGrp="1"/>
          </p:cNvSpPr>
          <p:nvPr>
            <p:ph type="body" idx="1"/>
          </p:nvPr>
        </p:nvSpPr>
        <p:spPr>
          <a:xfrm>
            <a:off x="712724" y="4513920"/>
            <a:ext cx="5701792" cy="4276344"/>
          </a:xfrm>
          <a:prstGeom prst="rect">
            <a:avLst/>
          </a:prstGeom>
        </p:spPr>
        <p:txBody>
          <a:bodyPr lIns="93177" tIns="46589" rIns="93177" bIns="46589"/>
          <a:lstStyle/>
          <a:p>
            <a:pPr marL="174708" indent="-174708">
              <a:buFont typeface="Arial" panose="020B0604020202020204" pitchFamily="34" charset="0"/>
              <a:buChar char="•"/>
            </a:pPr>
            <a:r>
              <a:rPr lang="en-US" dirty="0" smtClean="0"/>
              <a:t>The</a:t>
            </a:r>
            <a:r>
              <a:rPr lang="en-US" baseline="0" dirty="0" smtClean="0"/>
              <a:t> open period for new applications will be year-round with a triannual evaluation period.</a:t>
            </a:r>
          </a:p>
          <a:p>
            <a:pPr marL="640594" lvl="1" indent="-174708">
              <a:buFont typeface="Arial" panose="020B0604020202020204" pitchFamily="34" charset="0"/>
              <a:buChar char="•"/>
            </a:pPr>
            <a:r>
              <a:rPr lang="en-US" baseline="0" dirty="0" smtClean="0"/>
              <a:t>No specific form.  Guidance can be found online at CBP.gov/RSP</a:t>
            </a:r>
          </a:p>
          <a:p>
            <a:pPr marL="640594" lvl="1" indent="-174708">
              <a:buFont typeface="Arial" panose="020B0604020202020204" pitchFamily="34" charset="0"/>
              <a:buChar char="•"/>
            </a:pPr>
            <a:r>
              <a:rPr lang="en-US" baseline="0" dirty="0" smtClean="0"/>
              <a:t>Rigorous application evaluation process.</a:t>
            </a:r>
          </a:p>
          <a:p>
            <a:pPr marL="174708" indent="-174708">
              <a:buFont typeface="Arial" panose="020B0604020202020204" pitchFamily="34" charset="0"/>
              <a:buChar char="•"/>
            </a:pPr>
            <a:endParaRPr lang="en-US" baseline="0" dirty="0" smtClean="0"/>
          </a:p>
        </p:txBody>
      </p:sp>
      <p:sp>
        <p:nvSpPr>
          <p:cNvPr id="31748" name="Slide Number Placeholder 3"/>
          <p:cNvSpPr>
            <a:spLocks noGrp="1"/>
          </p:cNvSpPr>
          <p:nvPr>
            <p:ph type="sldNum" sz="quarter" idx="5"/>
          </p:nvPr>
        </p:nvSpPr>
        <p:spPr>
          <a:xfrm>
            <a:off x="4037120" y="9026189"/>
            <a:ext cx="3088471" cy="475149"/>
          </a:xfrm>
          <a:prstGeom prst="rect">
            <a:avLst/>
          </a:prstGeom>
          <a:noFill/>
        </p:spPr>
        <p:txBody>
          <a:bodyPr lIns="93177" tIns="46589" rIns="93177" bIns="46589"/>
          <a:lstStyle>
            <a:lvl1pPr defTabSz="923686">
              <a:defRPr sz="2400">
                <a:solidFill>
                  <a:schemeClr val="tx1"/>
                </a:solidFill>
                <a:latin typeface="Arial" charset="0"/>
              </a:defRPr>
            </a:lvl1pPr>
            <a:lvl2pPr marL="757066" indent="-291179" defTabSz="923686">
              <a:defRPr sz="2400">
                <a:solidFill>
                  <a:schemeClr val="tx1"/>
                </a:solidFill>
                <a:latin typeface="Arial" charset="0"/>
              </a:defRPr>
            </a:lvl2pPr>
            <a:lvl3pPr marL="1164717" indent="-232943" defTabSz="923686">
              <a:defRPr sz="2400">
                <a:solidFill>
                  <a:schemeClr val="tx1"/>
                </a:solidFill>
                <a:latin typeface="Arial" charset="0"/>
              </a:defRPr>
            </a:lvl3pPr>
            <a:lvl4pPr marL="1630604" indent="-232943" defTabSz="923686">
              <a:defRPr sz="2400">
                <a:solidFill>
                  <a:schemeClr val="tx1"/>
                </a:solidFill>
                <a:latin typeface="Arial" charset="0"/>
              </a:defRPr>
            </a:lvl4pPr>
            <a:lvl5pPr marL="2096491" indent="-232943" defTabSz="923686">
              <a:defRPr sz="2400">
                <a:solidFill>
                  <a:schemeClr val="tx1"/>
                </a:solidFill>
                <a:latin typeface="Arial" charset="0"/>
              </a:defRPr>
            </a:lvl5pPr>
            <a:lvl6pPr marL="2562377" indent="-232943" defTabSz="923686" eaLnBrk="0" fontAlgn="base" hangingPunct="0">
              <a:spcBef>
                <a:spcPct val="0"/>
              </a:spcBef>
              <a:spcAft>
                <a:spcPct val="0"/>
              </a:spcAft>
              <a:defRPr sz="2400">
                <a:solidFill>
                  <a:schemeClr val="tx1"/>
                </a:solidFill>
                <a:latin typeface="Arial" charset="0"/>
              </a:defRPr>
            </a:lvl6pPr>
            <a:lvl7pPr marL="3028264" indent="-232943" defTabSz="923686" eaLnBrk="0" fontAlgn="base" hangingPunct="0">
              <a:spcBef>
                <a:spcPct val="0"/>
              </a:spcBef>
              <a:spcAft>
                <a:spcPct val="0"/>
              </a:spcAft>
              <a:defRPr sz="2400">
                <a:solidFill>
                  <a:schemeClr val="tx1"/>
                </a:solidFill>
                <a:latin typeface="Arial" charset="0"/>
              </a:defRPr>
            </a:lvl7pPr>
            <a:lvl8pPr marL="3494151" indent="-232943" defTabSz="923686" eaLnBrk="0" fontAlgn="base" hangingPunct="0">
              <a:spcBef>
                <a:spcPct val="0"/>
              </a:spcBef>
              <a:spcAft>
                <a:spcPct val="0"/>
              </a:spcAft>
              <a:defRPr sz="2400">
                <a:solidFill>
                  <a:schemeClr val="tx1"/>
                </a:solidFill>
                <a:latin typeface="Arial" charset="0"/>
              </a:defRPr>
            </a:lvl8pPr>
            <a:lvl9pPr marL="3960038" indent="-232943" defTabSz="923686" eaLnBrk="0" fontAlgn="base" hangingPunct="0">
              <a:spcBef>
                <a:spcPct val="0"/>
              </a:spcBef>
              <a:spcAft>
                <a:spcPct val="0"/>
              </a:spcAft>
              <a:defRPr sz="2400">
                <a:solidFill>
                  <a:schemeClr val="tx1"/>
                </a:solidFill>
                <a:latin typeface="Arial" charset="0"/>
              </a:defRPr>
            </a:lvl9pPr>
          </a:lstStyle>
          <a:p>
            <a:fld id="{DEAA05D3-E8D4-4B55-BC91-CB57398F55BB}" type="slidenum">
              <a:rPr lang="en-US" sz="1200">
                <a:solidFill>
                  <a:srgbClr val="000000"/>
                </a:solidFill>
                <a:latin typeface="Times" pitchFamily="18" charset="0"/>
              </a:rPr>
              <a:pPr/>
              <a:t>9</a:t>
            </a:fld>
            <a:endParaRPr lang="en-US" sz="1200" dirty="0">
              <a:solidFill>
                <a:srgbClr val="000000"/>
              </a:solidFill>
              <a:latin typeface="Times" pitchFamily="18" charset="0"/>
            </a:endParaRPr>
          </a:p>
        </p:txBody>
      </p:sp>
    </p:spTree>
    <p:extLst>
      <p:ext uri="{BB962C8B-B14F-4D97-AF65-F5344CB8AC3E}">
        <p14:creationId xmlns:p14="http://schemas.microsoft.com/office/powerpoint/2010/main" val="22880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38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386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154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754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316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492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472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581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36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188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rgbClr val="07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3775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7229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430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3282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366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38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983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103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530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rgbClr val="070000"/>
                </a:solidFill>
              </a:defRPr>
            </a:lvl1p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5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85343" y="86868"/>
            <a:ext cx="4258310" cy="300355"/>
          </a:xfrm>
          <a:custGeom>
            <a:avLst/>
            <a:gdLst/>
            <a:ahLst/>
            <a:cxnLst/>
            <a:rect l="l" t="t" r="r" b="b"/>
            <a:pathLst>
              <a:path w="4258310" h="300355">
                <a:moveTo>
                  <a:pt x="0" y="300227"/>
                </a:moveTo>
                <a:lnTo>
                  <a:pt x="4258056" y="300227"/>
                </a:lnTo>
                <a:lnTo>
                  <a:pt x="4258056" y="0"/>
                </a:lnTo>
                <a:lnTo>
                  <a:pt x="0" y="0"/>
                </a:lnTo>
                <a:lnTo>
                  <a:pt x="0" y="300227"/>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672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Slide A - Bottom Bor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594360" y="457200"/>
            <a:ext cx="8229600" cy="685800"/>
          </a:xfrm>
          <a:prstGeom prst="rect">
            <a:avLst/>
          </a:prstGeom>
        </p:spPr>
        <p:txBody>
          <a:bodyPr>
            <a:noAutofit/>
          </a:bodyPr>
          <a:lstStyle>
            <a:lvl1pPr algn="l">
              <a:defRPr sz="3800" b="1" i="0">
                <a:solidFill>
                  <a:srgbClr val="000000"/>
                </a:solidFill>
                <a:latin typeface="Cambria"/>
                <a:cs typeface="Cambria"/>
              </a:defRPr>
            </a:lvl1pPr>
          </a:lstStyle>
          <a:p>
            <a:r>
              <a:rPr lang="en-US"/>
              <a:t>Click to edit Master title style</a:t>
            </a:r>
            <a:endParaRPr lang="en-US" dirty="0"/>
          </a:p>
        </p:txBody>
      </p:sp>
      <p:sp>
        <p:nvSpPr>
          <p:cNvPr id="6" name="Content Placeholder 2"/>
          <p:cNvSpPr>
            <a:spLocks noGrp="1"/>
          </p:cNvSpPr>
          <p:nvPr>
            <p:ph idx="1"/>
          </p:nvPr>
        </p:nvSpPr>
        <p:spPr>
          <a:xfrm>
            <a:off x="594360" y="1463039"/>
            <a:ext cx="8229600" cy="4572000"/>
          </a:xfrm>
          <a:prstGeom prst="rect">
            <a:avLst/>
          </a:prstGeom>
        </p:spPr>
        <p:txBody>
          <a:bodyPr/>
          <a:lstStyle>
            <a:lvl1pPr marL="0" indent="0">
              <a:spcBef>
                <a:spcPts val="0"/>
              </a:spcBef>
              <a:spcAft>
                <a:spcPts val="900"/>
              </a:spcAft>
              <a:buNone/>
              <a:defRPr sz="2600" b="1" i="0">
                <a:latin typeface="Cambria"/>
                <a:cs typeface="Cambria"/>
              </a:defRPr>
            </a:lvl1pPr>
            <a:lvl2pPr marL="0" indent="-411480">
              <a:spcBef>
                <a:spcPts val="0"/>
              </a:spcBef>
              <a:spcAft>
                <a:spcPts val="600"/>
              </a:spcAft>
              <a:buFont typeface="Arial"/>
              <a:buChar char="•"/>
              <a:defRPr sz="2400" b="0" i="0">
                <a:latin typeface="Cambria"/>
                <a:cs typeface="Cambria"/>
              </a:defRPr>
            </a:lvl2pPr>
            <a:lvl3pPr marL="777240" indent="-320040">
              <a:spcBef>
                <a:spcPts val="0"/>
              </a:spcBef>
              <a:spcAft>
                <a:spcPts val="600"/>
              </a:spcAft>
              <a:buFont typeface="Arial"/>
              <a:buChar char="•"/>
              <a:defRPr sz="2000" b="0" i="0">
                <a:latin typeface="Cambria"/>
                <a:cs typeface="Cambria"/>
              </a:defRPr>
            </a:lvl3pPr>
            <a:lvl4pPr marL="1143000" indent="-320040">
              <a:spcBef>
                <a:spcPts val="0"/>
              </a:spcBef>
              <a:spcAft>
                <a:spcPts val="600"/>
              </a:spcAft>
              <a:defRPr sz="1800" b="0" i="0">
                <a:latin typeface="Cambria"/>
                <a:cs typeface="Cambria"/>
              </a:defRPr>
            </a:lvl4pPr>
            <a:lvl5pPr>
              <a:defRPr b="0" i="0">
                <a:latin typeface="Joanna MT Sm Bd"/>
                <a:cs typeface="Joanna MT Sm Bd"/>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5"/>
          <p:cNvSpPr>
            <a:spLocks noGrp="1"/>
          </p:cNvSpPr>
          <p:nvPr>
            <p:ph type="sldNum" sz="quarter" idx="10"/>
          </p:nvPr>
        </p:nvSpPr>
        <p:spPr>
          <a:xfrm>
            <a:off x="6721475"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i="1">
                <a:solidFill>
                  <a:schemeClr val="bg1"/>
                </a:solidFill>
                <a:latin typeface="Cambria" pitchFamily="18" charset="0"/>
              </a:defRPr>
            </a:lvl1pPr>
          </a:lstStyle>
          <a:p>
            <a:fld id="{D6FF7909-3F5A-422F-8230-DBD402678B6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669377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62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90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026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6231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02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590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994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17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1541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1100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6579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rgbClr val="070000"/>
                </a:solidFill>
              </a:defRPr>
            </a:lvl1p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290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653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501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6417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910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294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44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2850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072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9360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45450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5693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rgbClr val="070000"/>
                </a:solidFill>
              </a:defRPr>
            </a:lvl1p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899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9789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136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484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27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rgbClr val="070000"/>
                </a:solidFill>
              </a:defRPr>
            </a:lvl1p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47168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4112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1852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8755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794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1293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3602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663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lvl1pPr>
              <a:defRPr>
                <a:solidFill>
                  <a:srgbClr val="070000"/>
                </a:solidFill>
              </a:defRPr>
            </a:lvl1p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lvl1pPr>
              <a:defRPr>
                <a:solidFill>
                  <a:srgbClr val="070000"/>
                </a:solidFill>
              </a:defRPr>
            </a:lvl1pPr>
            <a:lvl2pPr>
              <a:defRPr>
                <a:solidFill>
                  <a:srgbClr val="070000"/>
                </a:solidFill>
              </a:defRPr>
            </a:lvl2pPr>
            <a:lvl3pPr>
              <a:defRPr>
                <a:solidFill>
                  <a:srgbClr val="070000"/>
                </a:solidFill>
              </a:defRPr>
            </a:lvl3pPr>
            <a:lvl4pPr>
              <a:defRPr>
                <a:solidFill>
                  <a:srgbClr val="070000"/>
                </a:solidFill>
              </a:defRPr>
            </a:lvl4pPr>
            <a:lvl5pPr>
              <a:defRPr>
                <a:solidFill>
                  <a:srgbClr val="07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83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13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102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782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789675"/>
            <a:ext cx="9144000" cy="106832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72921" y="289940"/>
            <a:ext cx="6598157" cy="48260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a:xfrm>
            <a:off x="283844" y="1354929"/>
            <a:ext cx="8576310" cy="2972435"/>
          </a:xfrm>
          <a:prstGeom prst="rect">
            <a:avLst/>
          </a:prstGeom>
        </p:spPr>
        <p:txBody>
          <a:bodyPr wrap="square" lIns="0" tIns="0" rIns="0" bIns="0">
            <a:spAutoFit/>
          </a:bodyPr>
          <a:lstStyle>
            <a:lvl1pPr>
              <a:defRPr sz="1600" b="0" i="0">
                <a:solidFill>
                  <a:srgbClr val="070000"/>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9/8/2017</a:t>
            </a:fld>
            <a:endParaRPr lang="en-US"/>
          </a:p>
        </p:txBody>
      </p:sp>
      <p:sp>
        <p:nvSpPr>
          <p:cNvPr id="6" name="Holder 6"/>
          <p:cNvSpPr>
            <a:spLocks noGrp="1"/>
          </p:cNvSpPr>
          <p:nvPr>
            <p:ph type="sldNum" sz="quarter" idx="7"/>
          </p:nvPr>
        </p:nvSpPr>
        <p:spPr>
          <a:xfrm>
            <a:off x="8414511" y="6420610"/>
            <a:ext cx="276859" cy="22288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02870">
              <a:lnSpc>
                <a:spcPct val="100000"/>
              </a:lnSpc>
            </a:pPr>
            <a:fld id="{81D60167-4931-47E6-BA6A-407CBD079E47}" type="slidenum">
              <a:rPr spc="-10" dirty="0">
                <a:solidFill>
                  <a:srgbClr val="A6A6A6"/>
                </a:solidFill>
              </a:rPr>
              <a:pPr marL="102870">
                <a:lnSpc>
                  <a:spcPct val="100000"/>
                </a:lnSpc>
              </a:pPr>
              <a:t>‹#›</a:t>
            </a:fld>
            <a:endParaRPr spc="-10" dirty="0">
              <a:solidFill>
                <a:srgbClr val="A6A6A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5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905999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7491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30157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7555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9CC98-D74C-4CEB-9CC7-E6906B5D3B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19545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cbp.gov/R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www.cbp.gov/RSP"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4715" y="1044066"/>
            <a:ext cx="7552055" cy="1167765"/>
          </a:xfrm>
          <a:prstGeom prst="rect">
            <a:avLst/>
          </a:prstGeom>
        </p:spPr>
        <p:txBody>
          <a:bodyPr vert="horz" wrap="square" lIns="0" tIns="0" rIns="0" bIns="0" rtlCol="0">
            <a:spAutoFit/>
          </a:bodyPr>
          <a:lstStyle/>
          <a:p>
            <a:pPr marL="1087120" marR="5080" indent="-1075055">
              <a:lnSpc>
                <a:spcPct val="104099"/>
              </a:lnSpc>
            </a:pPr>
            <a:r>
              <a:rPr sz="4000" b="1" spc="-85" dirty="0">
                <a:latin typeface="Calibri"/>
                <a:cs typeface="Calibri"/>
              </a:rPr>
              <a:t>U</a:t>
            </a:r>
            <a:r>
              <a:rPr sz="4000" b="1" spc="-20" dirty="0">
                <a:latin typeface="Calibri"/>
                <a:cs typeface="Calibri"/>
              </a:rPr>
              <a:t>.S</a:t>
            </a:r>
            <a:r>
              <a:rPr sz="4000" b="1" spc="-15" dirty="0">
                <a:latin typeface="Calibri"/>
                <a:cs typeface="Calibri"/>
              </a:rPr>
              <a:t>.</a:t>
            </a:r>
            <a:r>
              <a:rPr sz="4000" b="1" dirty="0">
                <a:latin typeface="Calibri"/>
                <a:cs typeface="Calibri"/>
              </a:rPr>
              <a:t> </a:t>
            </a:r>
            <a:r>
              <a:rPr sz="4000" b="1" spc="-30" dirty="0">
                <a:latin typeface="Calibri"/>
                <a:cs typeface="Calibri"/>
              </a:rPr>
              <a:t>Cu</a:t>
            </a:r>
            <a:r>
              <a:rPr sz="4000" b="1" spc="-70" dirty="0">
                <a:latin typeface="Calibri"/>
                <a:cs typeface="Calibri"/>
              </a:rPr>
              <a:t>s</a:t>
            </a:r>
            <a:r>
              <a:rPr sz="4000" b="1" spc="-60" dirty="0">
                <a:latin typeface="Calibri"/>
                <a:cs typeface="Calibri"/>
              </a:rPr>
              <a:t>t</a:t>
            </a:r>
            <a:r>
              <a:rPr sz="4000" b="1" spc="-25" dirty="0">
                <a:latin typeface="Calibri"/>
                <a:cs typeface="Calibri"/>
              </a:rPr>
              <a:t>oms</a:t>
            </a:r>
            <a:r>
              <a:rPr sz="4000" b="1" spc="-10" dirty="0">
                <a:latin typeface="Calibri"/>
                <a:cs typeface="Calibri"/>
              </a:rPr>
              <a:t> </a:t>
            </a:r>
            <a:r>
              <a:rPr sz="4000" b="1" spc="-25" dirty="0">
                <a:latin typeface="Calibri"/>
                <a:cs typeface="Calibri"/>
              </a:rPr>
              <a:t>and</a:t>
            </a:r>
            <a:r>
              <a:rPr sz="4000" b="1" spc="10" dirty="0">
                <a:latin typeface="Calibri"/>
                <a:cs typeface="Calibri"/>
              </a:rPr>
              <a:t> </a:t>
            </a:r>
            <a:r>
              <a:rPr sz="4000" b="1" spc="-25" dirty="0">
                <a:latin typeface="Calibri"/>
                <a:cs typeface="Calibri"/>
              </a:rPr>
              <a:t>Bo</a:t>
            </a:r>
            <a:r>
              <a:rPr sz="4000" b="1" spc="-70" dirty="0">
                <a:latin typeface="Calibri"/>
                <a:cs typeface="Calibri"/>
              </a:rPr>
              <a:t>r</a:t>
            </a:r>
            <a:r>
              <a:rPr sz="4000" b="1" spc="-20" dirty="0">
                <a:latin typeface="Calibri"/>
                <a:cs typeface="Calibri"/>
              </a:rPr>
              <a:t>der</a:t>
            </a:r>
            <a:r>
              <a:rPr sz="4000" b="1" dirty="0">
                <a:latin typeface="Calibri"/>
                <a:cs typeface="Calibri"/>
              </a:rPr>
              <a:t> </a:t>
            </a:r>
            <a:r>
              <a:rPr sz="4000" b="1" spc="-30" dirty="0">
                <a:latin typeface="Calibri"/>
                <a:cs typeface="Calibri"/>
              </a:rPr>
              <a:t>P</a:t>
            </a:r>
            <a:r>
              <a:rPr sz="4000" b="1" spc="-70" dirty="0">
                <a:latin typeface="Calibri"/>
                <a:cs typeface="Calibri"/>
              </a:rPr>
              <a:t>r</a:t>
            </a:r>
            <a:r>
              <a:rPr sz="4000" b="1" spc="-25" dirty="0">
                <a:latin typeface="Calibri"/>
                <a:cs typeface="Calibri"/>
              </a:rPr>
              <a:t>o</a:t>
            </a:r>
            <a:r>
              <a:rPr sz="4000" b="1" spc="-70" dirty="0">
                <a:latin typeface="Calibri"/>
                <a:cs typeface="Calibri"/>
              </a:rPr>
              <a:t>t</a:t>
            </a:r>
            <a:r>
              <a:rPr sz="4000" b="1" spc="-25" dirty="0">
                <a:latin typeface="Calibri"/>
                <a:cs typeface="Calibri"/>
              </a:rPr>
              <a:t>ection</a:t>
            </a:r>
            <a:r>
              <a:rPr sz="4000" b="1" spc="-20" dirty="0">
                <a:latin typeface="Calibri"/>
                <a:cs typeface="Calibri"/>
              </a:rPr>
              <a:t> Offic</a:t>
            </a:r>
            <a:r>
              <a:rPr sz="4000" b="1" spc="-25" dirty="0">
                <a:latin typeface="Calibri"/>
                <a:cs typeface="Calibri"/>
              </a:rPr>
              <a:t>e</a:t>
            </a:r>
            <a:r>
              <a:rPr sz="4000" b="1" dirty="0">
                <a:latin typeface="Calibri"/>
                <a:cs typeface="Calibri"/>
              </a:rPr>
              <a:t> </a:t>
            </a:r>
            <a:r>
              <a:rPr sz="4000" b="1" spc="-20" dirty="0">
                <a:latin typeface="Calibri"/>
                <a:cs typeface="Calibri"/>
              </a:rPr>
              <a:t>o</a:t>
            </a:r>
            <a:r>
              <a:rPr sz="4000" b="1" dirty="0">
                <a:latin typeface="Calibri"/>
                <a:cs typeface="Calibri"/>
              </a:rPr>
              <a:t>f</a:t>
            </a:r>
            <a:r>
              <a:rPr sz="4000" b="1" spc="-5" dirty="0">
                <a:latin typeface="Calibri"/>
                <a:cs typeface="Calibri"/>
              </a:rPr>
              <a:t> </a:t>
            </a:r>
            <a:r>
              <a:rPr sz="4000" b="1" spc="-20" dirty="0">
                <a:latin typeface="Calibri"/>
                <a:cs typeface="Calibri"/>
              </a:rPr>
              <a:t>Field</a:t>
            </a:r>
            <a:r>
              <a:rPr sz="4000" b="1" spc="5" dirty="0">
                <a:latin typeface="Calibri"/>
                <a:cs typeface="Calibri"/>
              </a:rPr>
              <a:t> </a:t>
            </a:r>
            <a:r>
              <a:rPr sz="4000" b="1" spc="-35" dirty="0">
                <a:latin typeface="Calibri"/>
                <a:cs typeface="Calibri"/>
              </a:rPr>
              <a:t>O</a:t>
            </a:r>
            <a:r>
              <a:rPr sz="4000" b="1" spc="-15" dirty="0">
                <a:latin typeface="Calibri"/>
                <a:cs typeface="Calibri"/>
              </a:rPr>
              <a:t>p</a:t>
            </a:r>
            <a:r>
              <a:rPr sz="4000" b="1" spc="-5" dirty="0">
                <a:latin typeface="Calibri"/>
                <a:cs typeface="Calibri"/>
              </a:rPr>
              <a:t>e</a:t>
            </a:r>
            <a:r>
              <a:rPr sz="4000" b="1" spc="-85" dirty="0">
                <a:latin typeface="Calibri"/>
                <a:cs typeface="Calibri"/>
              </a:rPr>
              <a:t>r</a:t>
            </a:r>
            <a:r>
              <a:rPr sz="4000" b="1" spc="-60" dirty="0">
                <a:latin typeface="Calibri"/>
                <a:cs typeface="Calibri"/>
              </a:rPr>
              <a:t>a</a:t>
            </a:r>
            <a:r>
              <a:rPr sz="4000" b="1" spc="-20" dirty="0">
                <a:latin typeface="Calibri"/>
                <a:cs typeface="Calibri"/>
              </a:rPr>
              <a:t>tions</a:t>
            </a:r>
            <a:endParaRPr sz="4000" dirty="0">
              <a:latin typeface="Calibri"/>
              <a:cs typeface="Calibri"/>
            </a:endParaRPr>
          </a:p>
        </p:txBody>
      </p:sp>
      <p:sp>
        <p:nvSpPr>
          <p:cNvPr id="3" name="object 3"/>
          <p:cNvSpPr txBox="1"/>
          <p:nvPr/>
        </p:nvSpPr>
        <p:spPr>
          <a:xfrm>
            <a:off x="1371600" y="2971800"/>
            <a:ext cx="6507480" cy="615553"/>
          </a:xfrm>
          <a:prstGeom prst="rect">
            <a:avLst/>
          </a:prstGeom>
        </p:spPr>
        <p:txBody>
          <a:bodyPr vert="horz" wrap="square" lIns="0" tIns="0" rIns="0" bIns="0" rtlCol="0">
            <a:spAutoFit/>
          </a:bodyPr>
          <a:lstStyle/>
          <a:p>
            <a:pPr algn="ctr">
              <a:lnSpc>
                <a:spcPct val="100000"/>
              </a:lnSpc>
            </a:pPr>
            <a:r>
              <a:rPr sz="4000" spc="-100" dirty="0">
                <a:latin typeface="Calibri"/>
                <a:cs typeface="Calibri"/>
              </a:rPr>
              <a:t>R</a:t>
            </a:r>
            <a:r>
              <a:rPr sz="4000" spc="-25" dirty="0">
                <a:latin typeface="Calibri"/>
                <a:cs typeface="Calibri"/>
              </a:rPr>
              <a:t>eimbu</a:t>
            </a:r>
            <a:r>
              <a:rPr sz="4000" spc="-105" dirty="0">
                <a:latin typeface="Calibri"/>
                <a:cs typeface="Calibri"/>
              </a:rPr>
              <a:t>r</a:t>
            </a:r>
            <a:r>
              <a:rPr sz="4000" spc="-25" dirty="0">
                <a:latin typeface="Calibri"/>
                <a:cs typeface="Calibri"/>
              </a:rPr>
              <a:t>sabl</a:t>
            </a:r>
            <a:r>
              <a:rPr sz="4000" spc="-20" dirty="0">
                <a:latin typeface="Calibri"/>
                <a:cs typeface="Calibri"/>
              </a:rPr>
              <a:t>e</a:t>
            </a:r>
            <a:r>
              <a:rPr sz="4000" spc="5" dirty="0">
                <a:latin typeface="Calibri"/>
                <a:cs typeface="Calibri"/>
              </a:rPr>
              <a:t> </a:t>
            </a:r>
            <a:r>
              <a:rPr sz="4000" spc="-25" dirty="0">
                <a:latin typeface="Calibri"/>
                <a:cs typeface="Calibri"/>
              </a:rPr>
              <a:t>Se</a:t>
            </a:r>
            <a:r>
              <a:rPr sz="4000" spc="20" dirty="0">
                <a:latin typeface="Calibri"/>
                <a:cs typeface="Calibri"/>
              </a:rPr>
              <a:t>r</a:t>
            </a:r>
            <a:r>
              <a:rPr sz="4000" spc="-20" dirty="0">
                <a:latin typeface="Calibri"/>
                <a:cs typeface="Calibri"/>
              </a:rPr>
              <a:t>v</a:t>
            </a:r>
            <a:r>
              <a:rPr sz="4000" spc="-25" dirty="0">
                <a:latin typeface="Calibri"/>
                <a:cs typeface="Calibri"/>
              </a:rPr>
              <a:t>i</a:t>
            </a:r>
            <a:r>
              <a:rPr sz="4000" spc="-20" dirty="0">
                <a:latin typeface="Calibri"/>
                <a:cs typeface="Calibri"/>
              </a:rPr>
              <a:t>ces</a:t>
            </a:r>
            <a:r>
              <a:rPr sz="4000" spc="-5" dirty="0">
                <a:latin typeface="Calibri"/>
                <a:cs typeface="Calibri"/>
              </a:rPr>
              <a:t> </a:t>
            </a:r>
            <a:r>
              <a:rPr sz="4000" spc="-25" dirty="0" smtClean="0">
                <a:latin typeface="Calibri"/>
                <a:cs typeface="Calibri"/>
              </a:rPr>
              <a:t>P</a:t>
            </a:r>
            <a:r>
              <a:rPr sz="4000" spc="-75" dirty="0" smtClean="0">
                <a:latin typeface="Calibri"/>
                <a:cs typeface="Calibri"/>
              </a:rPr>
              <a:t>r</a:t>
            </a:r>
            <a:r>
              <a:rPr sz="4000" spc="-25" dirty="0" smtClean="0">
                <a:latin typeface="Calibri"/>
                <a:cs typeface="Calibri"/>
              </a:rPr>
              <a:t>og</a:t>
            </a:r>
            <a:r>
              <a:rPr sz="4000" spc="-95" dirty="0" smtClean="0">
                <a:latin typeface="Calibri"/>
                <a:cs typeface="Calibri"/>
              </a:rPr>
              <a:t>r</a:t>
            </a:r>
            <a:r>
              <a:rPr sz="4000" spc="-30" dirty="0" smtClean="0">
                <a:latin typeface="Calibri"/>
                <a:cs typeface="Calibri"/>
              </a:rPr>
              <a:t>am</a:t>
            </a:r>
            <a:endParaRPr lang="en-US" sz="4000" spc="-30" dirty="0" smtClean="0">
              <a:latin typeface="Calibri"/>
              <a:cs typeface="Calibri"/>
            </a:endParaRPr>
          </a:p>
        </p:txBody>
      </p:sp>
      <p:sp>
        <p:nvSpPr>
          <p:cNvPr id="4" name="object 4"/>
          <p:cNvSpPr txBox="1"/>
          <p:nvPr/>
        </p:nvSpPr>
        <p:spPr>
          <a:xfrm>
            <a:off x="0" y="5789675"/>
            <a:ext cx="9144000" cy="1068705"/>
          </a:xfrm>
          <a:prstGeom prst="rect">
            <a:avLst/>
          </a:prstGeom>
        </p:spPr>
        <p:txBody>
          <a:bodyPr vert="horz" wrap="square" lIns="0" tIns="0" rIns="0" bIns="0" rtlCol="0">
            <a:spAutoFit/>
          </a:bodyPr>
          <a:lstStyle/>
          <a:p>
            <a:pPr marR="541020" algn="r">
              <a:lnSpc>
                <a:spcPct val="100000"/>
              </a:lnSpc>
            </a:pPr>
            <a:r>
              <a:rPr sz="1200" spc="-10" dirty="0">
                <a:solidFill>
                  <a:srgbClr val="888888"/>
                </a:solidFill>
                <a:latin typeface="Calibri"/>
                <a:cs typeface="Calibri"/>
              </a:rPr>
              <a:t>1</a:t>
            </a:r>
            <a:endParaRPr sz="1200">
              <a:latin typeface="Calibri"/>
              <a:cs typeface="Calibri"/>
            </a:endParaRPr>
          </a:p>
        </p:txBody>
      </p:sp>
      <p:sp>
        <p:nvSpPr>
          <p:cNvPr id="5" name="object 5"/>
          <p:cNvSpPr txBox="1"/>
          <p:nvPr/>
        </p:nvSpPr>
        <p:spPr>
          <a:xfrm>
            <a:off x="7879080" y="5317285"/>
            <a:ext cx="1033907" cy="184666"/>
          </a:xfrm>
          <a:prstGeom prst="rect">
            <a:avLst/>
          </a:prstGeom>
        </p:spPr>
        <p:txBody>
          <a:bodyPr vert="horz" wrap="square" lIns="0" tIns="0" rIns="0" bIns="0" rtlCol="0">
            <a:spAutoFit/>
          </a:bodyPr>
          <a:lstStyle/>
          <a:p>
            <a:pPr marL="12700">
              <a:lnSpc>
                <a:spcPct val="100000"/>
              </a:lnSpc>
            </a:pPr>
            <a:r>
              <a:rPr lang="en-US" sz="1200" spc="10" dirty="0" smtClean="0">
                <a:latin typeface="Times New Roman"/>
                <a:cs typeface="Times New Roman"/>
              </a:rPr>
              <a:t>June </a:t>
            </a:r>
            <a:r>
              <a:rPr sz="1200" dirty="0" smtClean="0">
                <a:latin typeface="Times New Roman"/>
                <a:cs typeface="Times New Roman"/>
              </a:rPr>
              <a:t>201</a:t>
            </a:r>
            <a:r>
              <a:rPr lang="en-US" sz="1200" dirty="0" smtClean="0">
                <a:latin typeface="Times New Roman"/>
                <a:cs typeface="Times New Roman"/>
              </a:rPr>
              <a:t>7</a:t>
            </a:r>
            <a:endParaRPr sz="1200" dirty="0">
              <a:latin typeface="Times New Roman"/>
              <a:cs typeface="Times New Roman"/>
            </a:endParaRPr>
          </a:p>
        </p:txBody>
      </p:sp>
      <p:sp>
        <p:nvSpPr>
          <p:cNvPr id="6" name="object 6"/>
          <p:cNvSpPr/>
          <p:nvPr/>
        </p:nvSpPr>
        <p:spPr>
          <a:xfrm>
            <a:off x="0" y="5789675"/>
            <a:ext cx="9144000" cy="106832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9060" y="5705854"/>
            <a:ext cx="3124200" cy="115214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6388" y="5661659"/>
            <a:ext cx="9031224" cy="762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388" y="5661659"/>
            <a:ext cx="9031605" cy="76200"/>
          </a:xfrm>
          <a:custGeom>
            <a:avLst/>
            <a:gdLst/>
            <a:ahLst/>
            <a:cxnLst/>
            <a:rect l="l" t="t" r="r" b="b"/>
            <a:pathLst>
              <a:path w="9031605" h="76200">
                <a:moveTo>
                  <a:pt x="0" y="76199"/>
                </a:moveTo>
                <a:lnTo>
                  <a:pt x="9031224" y="76199"/>
                </a:lnTo>
                <a:lnTo>
                  <a:pt x="9031224" y="0"/>
                </a:lnTo>
                <a:lnTo>
                  <a:pt x="0" y="0"/>
                </a:lnTo>
                <a:lnTo>
                  <a:pt x="0" y="76199"/>
                </a:lnTo>
                <a:close/>
              </a:path>
            </a:pathLst>
          </a:custGeom>
          <a:ln w="9144">
            <a:solidFill>
              <a:srgbClr val="FFFFFF"/>
            </a:solidFill>
          </a:ln>
        </p:spPr>
        <p:txBody>
          <a:bodyPr wrap="square" lIns="0" tIns="0" rIns="0" bIns="0" rtlCol="0"/>
          <a:lstStyle/>
          <a:p>
            <a:endParaRPr/>
          </a:p>
        </p:txBody>
      </p:sp>
      <p:sp>
        <p:nvSpPr>
          <p:cNvPr id="10" name="TextBox 9"/>
          <p:cNvSpPr txBox="1"/>
          <p:nvPr/>
        </p:nvSpPr>
        <p:spPr>
          <a:xfrm>
            <a:off x="3086685" y="3886200"/>
            <a:ext cx="2883483" cy="523220"/>
          </a:xfrm>
          <a:prstGeom prst="rect">
            <a:avLst/>
          </a:prstGeom>
          <a:noFill/>
        </p:spPr>
        <p:txBody>
          <a:bodyPr wrap="none" rtlCol="0">
            <a:spAutoFit/>
          </a:bodyPr>
          <a:lstStyle/>
          <a:p>
            <a:pPr algn="ctr"/>
            <a:r>
              <a:rPr lang="en-US" sz="2800" dirty="0" smtClean="0"/>
              <a:t>Program 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02284"/>
            <a:ext cx="9144000" cy="646331"/>
          </a:xfrm>
          <a:prstGeom prst="rect">
            <a:avLst/>
          </a:prstGeom>
          <a:noFill/>
        </p:spPr>
        <p:txBody>
          <a:bodyPr wrap="square" rtlCol="0">
            <a:spAutoFit/>
          </a:bodyPr>
          <a:lstStyle/>
          <a:p>
            <a:pPr algn="ctr">
              <a:spcBef>
                <a:spcPts val="900"/>
              </a:spcBef>
            </a:pPr>
            <a:r>
              <a:rPr lang="en-US" sz="3600" b="1" dirty="0" smtClean="0">
                <a:solidFill>
                  <a:prstClr val="black"/>
                </a:solidFill>
                <a:cs typeface="Times New Roman" pitchFamily="18" charset="0"/>
              </a:rPr>
              <a:t>Triannual </a:t>
            </a:r>
            <a:r>
              <a:rPr lang="en-US" sz="3600" b="1" dirty="0">
                <a:solidFill>
                  <a:prstClr val="black"/>
                </a:solidFill>
                <a:cs typeface="Times New Roman" pitchFamily="18" charset="0"/>
              </a:rPr>
              <a:t>Evaluation</a:t>
            </a: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75917" y="72515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sp>
        <p:nvSpPr>
          <p:cNvPr id="25" name="Slide Number Placeholder 24"/>
          <p:cNvSpPr>
            <a:spLocks noGrp="1"/>
          </p:cNvSpPr>
          <p:nvPr>
            <p:ph type="sldNum" sz="quarter" idx="4294967295"/>
          </p:nvPr>
        </p:nvSpPr>
        <p:spPr>
          <a:xfrm>
            <a:off x="6553200" y="6356350"/>
            <a:ext cx="2133600" cy="365125"/>
          </a:xfrm>
          <a:prstGeom prst="rect">
            <a:avLst/>
          </a:prstGeom>
        </p:spPr>
        <p:txBody>
          <a:bodyPr/>
          <a:lstStyle/>
          <a:p>
            <a:fld id="{0239CC98-D74C-4CEB-9CC7-E6906B5D3B4A}" type="slidenum">
              <a:rPr lang="en-US" smtClean="0">
                <a:solidFill>
                  <a:prstClr val="black">
                    <a:tint val="75000"/>
                  </a:prstClr>
                </a:solidFill>
              </a:rPr>
              <a:pPr/>
              <a:t>10</a:t>
            </a:fld>
            <a:endParaRPr lang="en-US" dirty="0">
              <a:solidFill>
                <a:prstClr val="black">
                  <a:tint val="75000"/>
                </a:prstClr>
              </a:solidFill>
            </a:endParaRPr>
          </a:p>
        </p:txBody>
      </p:sp>
      <p:sp>
        <p:nvSpPr>
          <p:cNvPr id="8" name="Oval 7"/>
          <p:cNvSpPr/>
          <p:nvPr/>
        </p:nvSpPr>
        <p:spPr>
          <a:xfrm>
            <a:off x="2062235" y="2429574"/>
            <a:ext cx="564572" cy="564572"/>
          </a:xfrm>
          <a:prstGeom prst="ellipse">
            <a:avLst/>
          </a:prstGeom>
          <a:solidFill>
            <a:schemeClr val="accent1">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57565A"/>
              </a:solidFill>
            </a:endParaRPr>
          </a:p>
        </p:txBody>
      </p:sp>
      <p:sp>
        <p:nvSpPr>
          <p:cNvPr id="9" name="TextBox 8"/>
          <p:cNvSpPr txBox="1"/>
          <p:nvPr/>
        </p:nvSpPr>
        <p:spPr>
          <a:xfrm>
            <a:off x="701472" y="2804307"/>
            <a:ext cx="1226408" cy="307135"/>
          </a:xfrm>
          <a:prstGeom prst="rect">
            <a:avLst/>
          </a:prstGeom>
          <a:noFill/>
        </p:spPr>
        <p:txBody>
          <a:bodyPr wrap="square" rtlCol="0">
            <a:spAutoFit/>
          </a:bodyPr>
          <a:lstStyle/>
          <a:p>
            <a:pPr algn="ctr" defTabSz="1219170">
              <a:lnSpc>
                <a:spcPct val="87000"/>
              </a:lnSpc>
            </a:pPr>
            <a:r>
              <a:rPr lang="en-US" sz="1600" dirty="0">
                <a:solidFill>
                  <a:srgbClr val="57565A"/>
                </a:solidFill>
              </a:rPr>
              <a:t>Nov - Feb</a:t>
            </a:r>
          </a:p>
        </p:txBody>
      </p:sp>
      <p:sp>
        <p:nvSpPr>
          <p:cNvPr id="14" name="Oval 13"/>
          <p:cNvSpPr/>
          <p:nvPr/>
        </p:nvSpPr>
        <p:spPr>
          <a:xfrm>
            <a:off x="4672129" y="2873533"/>
            <a:ext cx="564572" cy="564572"/>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57565A"/>
              </a:solidFill>
            </a:endParaRPr>
          </a:p>
        </p:txBody>
      </p:sp>
      <p:sp>
        <p:nvSpPr>
          <p:cNvPr id="16" name="TextBox 15"/>
          <p:cNvSpPr txBox="1"/>
          <p:nvPr/>
        </p:nvSpPr>
        <p:spPr>
          <a:xfrm>
            <a:off x="4762308" y="2872370"/>
            <a:ext cx="393056" cy="584775"/>
          </a:xfrm>
          <a:prstGeom prst="rect">
            <a:avLst/>
          </a:prstGeom>
          <a:noFill/>
        </p:spPr>
        <p:txBody>
          <a:bodyPr wrap="none" rtlCol="0">
            <a:spAutoFit/>
          </a:bodyPr>
          <a:lstStyle/>
          <a:p>
            <a:pPr defTabSz="1219170"/>
            <a:r>
              <a:rPr lang="en-US" sz="3200" dirty="0">
                <a:solidFill>
                  <a:prstClr val="white"/>
                </a:solidFill>
              </a:rPr>
              <a:t>2</a:t>
            </a:r>
          </a:p>
        </p:txBody>
      </p:sp>
      <p:sp>
        <p:nvSpPr>
          <p:cNvPr id="22" name="TextBox 21"/>
          <p:cNvSpPr txBox="1"/>
          <p:nvPr/>
        </p:nvSpPr>
        <p:spPr>
          <a:xfrm>
            <a:off x="2157518" y="2414276"/>
            <a:ext cx="393056" cy="584775"/>
          </a:xfrm>
          <a:prstGeom prst="rect">
            <a:avLst/>
          </a:prstGeom>
          <a:noFill/>
        </p:spPr>
        <p:txBody>
          <a:bodyPr wrap="none" rtlCol="0">
            <a:spAutoFit/>
          </a:bodyPr>
          <a:lstStyle/>
          <a:p>
            <a:pPr defTabSz="1219170"/>
            <a:r>
              <a:rPr lang="en-US" sz="3200" dirty="0">
                <a:solidFill>
                  <a:prstClr val="white"/>
                </a:solidFill>
              </a:rPr>
              <a:t>1</a:t>
            </a:r>
          </a:p>
        </p:txBody>
      </p:sp>
      <p:sp>
        <p:nvSpPr>
          <p:cNvPr id="23" name="TextBox 22"/>
          <p:cNvSpPr txBox="1"/>
          <p:nvPr/>
        </p:nvSpPr>
        <p:spPr>
          <a:xfrm>
            <a:off x="508000" y="3999286"/>
            <a:ext cx="5207000" cy="400110"/>
          </a:xfrm>
          <a:prstGeom prst="rect">
            <a:avLst/>
          </a:prstGeom>
          <a:noFill/>
        </p:spPr>
        <p:txBody>
          <a:bodyPr wrap="square" rtlCol="0">
            <a:spAutoFit/>
          </a:bodyPr>
          <a:lstStyle/>
          <a:p>
            <a:pPr defTabSz="1219170"/>
            <a:r>
              <a:rPr lang="en-US" sz="2000" dirty="0">
                <a:solidFill>
                  <a:srgbClr val="57565A"/>
                </a:solidFill>
              </a:rPr>
              <a:t>Year-Round Open Season / Triannual Evaluation</a:t>
            </a:r>
          </a:p>
        </p:txBody>
      </p:sp>
      <p:sp>
        <p:nvSpPr>
          <p:cNvPr id="24" name="TextBox 23"/>
          <p:cNvSpPr txBox="1"/>
          <p:nvPr/>
        </p:nvSpPr>
        <p:spPr>
          <a:xfrm>
            <a:off x="511244" y="4313184"/>
            <a:ext cx="8093800" cy="1738938"/>
          </a:xfrm>
          <a:prstGeom prst="rect">
            <a:avLst/>
          </a:prstGeom>
          <a:noFill/>
        </p:spPr>
        <p:txBody>
          <a:bodyPr wrap="square" rtlCol="0">
            <a:spAutoFit/>
          </a:bodyPr>
          <a:lstStyle/>
          <a:p>
            <a:pPr defTabSz="1219170"/>
            <a:r>
              <a:rPr lang="en-US" sz="1600" dirty="0">
                <a:solidFill>
                  <a:srgbClr val="57565A"/>
                </a:solidFill>
              </a:rPr>
              <a:t>RSP will have a year-round open season where stakeholders may apply at any time and their applications are evaluated three times per year.</a:t>
            </a:r>
          </a:p>
          <a:p>
            <a:pPr defTabSz="1219170"/>
            <a:endParaRPr lang="en-US" sz="1200" dirty="0">
              <a:solidFill>
                <a:srgbClr val="57565A"/>
              </a:solidFill>
            </a:endParaRPr>
          </a:p>
          <a:p>
            <a:pPr marL="342900" indent="-342900" defTabSz="1219170">
              <a:buFont typeface="+mj-lt"/>
              <a:buAutoNum type="arabicPeriod"/>
            </a:pPr>
            <a:r>
              <a:rPr lang="en-US" sz="1600" dirty="0">
                <a:solidFill>
                  <a:srgbClr val="4F81BD">
                    <a:lumMod val="75000"/>
                  </a:srgbClr>
                </a:solidFill>
              </a:rPr>
              <a:t>Applications received November through February will be evaluated beginning in March</a:t>
            </a:r>
          </a:p>
          <a:p>
            <a:pPr marL="342900" indent="-342900" defTabSz="1219170">
              <a:buFont typeface="+mj-lt"/>
              <a:buAutoNum type="arabicPeriod"/>
            </a:pPr>
            <a:r>
              <a:rPr lang="en-US" sz="1600" dirty="0">
                <a:solidFill>
                  <a:srgbClr val="9BBB59">
                    <a:lumMod val="50000"/>
                  </a:srgbClr>
                </a:solidFill>
              </a:rPr>
              <a:t>Applications received March through June will be evaluated beginning in July</a:t>
            </a:r>
          </a:p>
          <a:p>
            <a:pPr marL="342900" indent="-342900" defTabSz="1219170">
              <a:buFont typeface="+mj-lt"/>
              <a:buAutoNum type="arabicPeriod"/>
            </a:pPr>
            <a:r>
              <a:rPr lang="en-US" sz="1600" dirty="0">
                <a:solidFill>
                  <a:srgbClr val="C0504D">
                    <a:lumMod val="75000"/>
                  </a:srgbClr>
                </a:solidFill>
              </a:rPr>
              <a:t>Applications received July through October will be evaluated beginning in November</a:t>
            </a:r>
          </a:p>
          <a:p>
            <a:pPr defTabSz="1219170"/>
            <a:endParaRPr lang="en-US" sz="1100" dirty="0">
              <a:solidFill>
                <a:srgbClr val="57565A"/>
              </a:solidFill>
            </a:endParaRPr>
          </a:p>
        </p:txBody>
      </p:sp>
      <p:cxnSp>
        <p:nvCxnSpPr>
          <p:cNvPr id="26" name="Straight Connector 25"/>
          <p:cNvCxnSpPr/>
          <p:nvPr/>
        </p:nvCxnSpPr>
        <p:spPr>
          <a:xfrm flipH="1" flipV="1">
            <a:off x="7518836" y="2677328"/>
            <a:ext cx="1005840" cy="1152"/>
          </a:xfrm>
          <a:prstGeom prst="line">
            <a:avLst/>
          </a:prstGeom>
          <a:ln w="19050" cmpd="sng">
            <a:solidFill>
              <a:schemeClr val="accent1">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6" idx="1"/>
          </p:cNvCxnSpPr>
          <p:nvPr/>
        </p:nvCxnSpPr>
        <p:spPr>
          <a:xfrm flipH="1" flipV="1">
            <a:off x="2338177" y="3155819"/>
            <a:ext cx="2424131" cy="0"/>
          </a:xfrm>
          <a:prstGeom prst="line">
            <a:avLst/>
          </a:prstGeom>
          <a:ln w="19050" cmpd="sng">
            <a:solidFill>
              <a:schemeClr val="accent3"/>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nvPr>
        </p:nvGraphicFramePr>
        <p:xfrm>
          <a:off x="751576" y="1497936"/>
          <a:ext cx="7762872" cy="778622"/>
        </p:xfrm>
        <a:graphic>
          <a:graphicData uri="http://schemas.openxmlformats.org/drawingml/2006/table">
            <a:tbl>
              <a:tblPr firstRow="1" bandRow="1">
                <a:tableStyleId>{2D5ABB26-0587-4C30-8999-92F81FD0307C}</a:tableStyleId>
              </a:tblPr>
              <a:tblGrid>
                <a:gridCol w="646906">
                  <a:extLst>
                    <a:ext uri="{9D8B030D-6E8A-4147-A177-3AD203B41FA5}">
                      <a16:colId xmlns="" xmlns:a16="http://schemas.microsoft.com/office/drawing/2014/main" val="20000"/>
                    </a:ext>
                  </a:extLst>
                </a:gridCol>
                <a:gridCol w="646906">
                  <a:extLst>
                    <a:ext uri="{9D8B030D-6E8A-4147-A177-3AD203B41FA5}">
                      <a16:colId xmlns="" xmlns:a16="http://schemas.microsoft.com/office/drawing/2014/main" val="20001"/>
                    </a:ext>
                  </a:extLst>
                </a:gridCol>
                <a:gridCol w="646906">
                  <a:extLst>
                    <a:ext uri="{9D8B030D-6E8A-4147-A177-3AD203B41FA5}">
                      <a16:colId xmlns="" xmlns:a16="http://schemas.microsoft.com/office/drawing/2014/main" val="20002"/>
                    </a:ext>
                  </a:extLst>
                </a:gridCol>
                <a:gridCol w="646906">
                  <a:extLst>
                    <a:ext uri="{9D8B030D-6E8A-4147-A177-3AD203B41FA5}">
                      <a16:colId xmlns="" xmlns:a16="http://schemas.microsoft.com/office/drawing/2014/main" val="20003"/>
                    </a:ext>
                  </a:extLst>
                </a:gridCol>
                <a:gridCol w="646906">
                  <a:extLst>
                    <a:ext uri="{9D8B030D-6E8A-4147-A177-3AD203B41FA5}">
                      <a16:colId xmlns="" xmlns:a16="http://schemas.microsoft.com/office/drawing/2014/main" val="20004"/>
                    </a:ext>
                  </a:extLst>
                </a:gridCol>
                <a:gridCol w="646906">
                  <a:extLst>
                    <a:ext uri="{9D8B030D-6E8A-4147-A177-3AD203B41FA5}">
                      <a16:colId xmlns="" xmlns:a16="http://schemas.microsoft.com/office/drawing/2014/main" val="20005"/>
                    </a:ext>
                  </a:extLst>
                </a:gridCol>
                <a:gridCol w="646906">
                  <a:extLst>
                    <a:ext uri="{9D8B030D-6E8A-4147-A177-3AD203B41FA5}">
                      <a16:colId xmlns="" xmlns:a16="http://schemas.microsoft.com/office/drawing/2014/main" val="20006"/>
                    </a:ext>
                  </a:extLst>
                </a:gridCol>
                <a:gridCol w="646906">
                  <a:extLst>
                    <a:ext uri="{9D8B030D-6E8A-4147-A177-3AD203B41FA5}">
                      <a16:colId xmlns="" xmlns:a16="http://schemas.microsoft.com/office/drawing/2014/main" val="20007"/>
                    </a:ext>
                  </a:extLst>
                </a:gridCol>
                <a:gridCol w="646906">
                  <a:extLst>
                    <a:ext uri="{9D8B030D-6E8A-4147-A177-3AD203B41FA5}">
                      <a16:colId xmlns="" xmlns:a16="http://schemas.microsoft.com/office/drawing/2014/main" val="20008"/>
                    </a:ext>
                  </a:extLst>
                </a:gridCol>
                <a:gridCol w="646906">
                  <a:extLst>
                    <a:ext uri="{9D8B030D-6E8A-4147-A177-3AD203B41FA5}">
                      <a16:colId xmlns="" xmlns:a16="http://schemas.microsoft.com/office/drawing/2014/main" val="20009"/>
                    </a:ext>
                  </a:extLst>
                </a:gridCol>
                <a:gridCol w="646906">
                  <a:extLst>
                    <a:ext uri="{9D8B030D-6E8A-4147-A177-3AD203B41FA5}">
                      <a16:colId xmlns="" xmlns:a16="http://schemas.microsoft.com/office/drawing/2014/main" val="20010"/>
                    </a:ext>
                  </a:extLst>
                </a:gridCol>
                <a:gridCol w="646906">
                  <a:extLst>
                    <a:ext uri="{9D8B030D-6E8A-4147-A177-3AD203B41FA5}">
                      <a16:colId xmlns="" xmlns:a16="http://schemas.microsoft.com/office/drawing/2014/main" val="20011"/>
                    </a:ext>
                  </a:extLst>
                </a:gridCol>
              </a:tblGrid>
              <a:tr h="370840">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tc>
                  <a:txBody>
                    <a:bodyPr/>
                    <a:lstStyle/>
                    <a:p>
                      <a:endParaRPr lang="en-US" sz="1400" dirty="0">
                        <a:solidFill>
                          <a:schemeClr val="tx1">
                            <a:lumMod val="85000"/>
                            <a:lumOff val="15000"/>
                          </a:schemeClr>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33462">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185420">
                <a:tc>
                  <a:txBody>
                    <a:bodyPr/>
                    <a:lstStyle/>
                    <a:p>
                      <a:pPr algn="ctr"/>
                      <a:r>
                        <a:rPr lang="en-US" sz="1200" dirty="0">
                          <a:solidFill>
                            <a:schemeClr val="tx1">
                              <a:lumMod val="85000"/>
                              <a:lumOff val="15000"/>
                            </a:schemeClr>
                          </a:solidFill>
                        </a:rPr>
                        <a:t>Jan</a:t>
                      </a:r>
                    </a:p>
                  </a:txBody>
                  <a:tcPr/>
                </a:tc>
                <a:tc>
                  <a:txBody>
                    <a:bodyPr/>
                    <a:lstStyle/>
                    <a:p>
                      <a:pPr algn="ctr"/>
                      <a:r>
                        <a:rPr lang="en-US" sz="1200" dirty="0">
                          <a:solidFill>
                            <a:schemeClr val="tx1">
                              <a:lumMod val="85000"/>
                              <a:lumOff val="15000"/>
                            </a:schemeClr>
                          </a:solidFill>
                        </a:rPr>
                        <a:t>Feb</a:t>
                      </a:r>
                    </a:p>
                  </a:txBody>
                  <a:tcPr/>
                </a:tc>
                <a:tc>
                  <a:txBody>
                    <a:bodyPr/>
                    <a:lstStyle/>
                    <a:p>
                      <a:pPr algn="ctr"/>
                      <a:r>
                        <a:rPr lang="en-US" sz="1200" dirty="0">
                          <a:solidFill>
                            <a:schemeClr val="tx1">
                              <a:lumMod val="85000"/>
                              <a:lumOff val="15000"/>
                            </a:schemeClr>
                          </a:solidFill>
                        </a:rPr>
                        <a:t>Mar</a:t>
                      </a:r>
                    </a:p>
                  </a:txBody>
                  <a:tcPr/>
                </a:tc>
                <a:tc>
                  <a:txBody>
                    <a:bodyPr/>
                    <a:lstStyle/>
                    <a:p>
                      <a:pPr algn="ctr"/>
                      <a:r>
                        <a:rPr lang="en-US" sz="1200" dirty="0">
                          <a:solidFill>
                            <a:schemeClr val="tx1">
                              <a:lumMod val="85000"/>
                              <a:lumOff val="15000"/>
                            </a:schemeClr>
                          </a:solidFill>
                        </a:rPr>
                        <a:t>Apr</a:t>
                      </a:r>
                    </a:p>
                  </a:txBody>
                  <a:tcPr/>
                </a:tc>
                <a:tc>
                  <a:txBody>
                    <a:bodyPr/>
                    <a:lstStyle/>
                    <a:p>
                      <a:pPr algn="ctr"/>
                      <a:r>
                        <a:rPr lang="en-US" sz="1200" dirty="0">
                          <a:solidFill>
                            <a:schemeClr val="tx1">
                              <a:lumMod val="85000"/>
                              <a:lumOff val="15000"/>
                            </a:schemeClr>
                          </a:solidFill>
                        </a:rPr>
                        <a:t>May</a:t>
                      </a:r>
                    </a:p>
                  </a:txBody>
                  <a:tcPr/>
                </a:tc>
                <a:tc>
                  <a:txBody>
                    <a:bodyPr/>
                    <a:lstStyle/>
                    <a:p>
                      <a:pPr algn="ctr"/>
                      <a:r>
                        <a:rPr lang="en-US" sz="1200" dirty="0">
                          <a:solidFill>
                            <a:schemeClr val="tx1">
                              <a:lumMod val="85000"/>
                              <a:lumOff val="15000"/>
                            </a:schemeClr>
                          </a:solidFill>
                        </a:rPr>
                        <a:t>Jun</a:t>
                      </a:r>
                    </a:p>
                  </a:txBody>
                  <a:tcPr/>
                </a:tc>
                <a:tc>
                  <a:txBody>
                    <a:bodyPr/>
                    <a:lstStyle/>
                    <a:p>
                      <a:pPr algn="ctr"/>
                      <a:r>
                        <a:rPr lang="en-US" sz="1200" dirty="0">
                          <a:solidFill>
                            <a:schemeClr val="tx1">
                              <a:lumMod val="85000"/>
                              <a:lumOff val="15000"/>
                            </a:schemeClr>
                          </a:solidFill>
                        </a:rPr>
                        <a:t>Jul</a:t>
                      </a:r>
                    </a:p>
                  </a:txBody>
                  <a:tcPr/>
                </a:tc>
                <a:tc>
                  <a:txBody>
                    <a:bodyPr/>
                    <a:lstStyle/>
                    <a:p>
                      <a:pPr algn="ctr"/>
                      <a:r>
                        <a:rPr lang="en-US" sz="1200" dirty="0">
                          <a:solidFill>
                            <a:schemeClr val="tx1">
                              <a:lumMod val="85000"/>
                              <a:lumOff val="15000"/>
                            </a:schemeClr>
                          </a:solidFill>
                        </a:rPr>
                        <a:t>Aug</a:t>
                      </a:r>
                    </a:p>
                  </a:txBody>
                  <a:tcPr/>
                </a:tc>
                <a:tc>
                  <a:txBody>
                    <a:bodyPr/>
                    <a:lstStyle/>
                    <a:p>
                      <a:pPr algn="ctr"/>
                      <a:r>
                        <a:rPr lang="en-US" sz="1200" dirty="0">
                          <a:solidFill>
                            <a:schemeClr val="tx1">
                              <a:lumMod val="85000"/>
                              <a:lumOff val="15000"/>
                            </a:schemeClr>
                          </a:solidFill>
                        </a:rPr>
                        <a:t>Sep</a:t>
                      </a:r>
                    </a:p>
                  </a:txBody>
                  <a:tcPr/>
                </a:tc>
                <a:tc>
                  <a:txBody>
                    <a:bodyPr/>
                    <a:lstStyle/>
                    <a:p>
                      <a:pPr algn="ctr"/>
                      <a:r>
                        <a:rPr lang="en-US" sz="1200" dirty="0">
                          <a:solidFill>
                            <a:schemeClr val="tx1">
                              <a:lumMod val="85000"/>
                              <a:lumOff val="15000"/>
                            </a:schemeClr>
                          </a:solidFill>
                        </a:rPr>
                        <a:t>Oct</a:t>
                      </a:r>
                    </a:p>
                  </a:txBody>
                  <a:tcPr/>
                </a:tc>
                <a:tc>
                  <a:txBody>
                    <a:bodyPr/>
                    <a:lstStyle/>
                    <a:p>
                      <a:pPr algn="ctr"/>
                      <a:r>
                        <a:rPr lang="en-US" sz="1200" dirty="0">
                          <a:solidFill>
                            <a:schemeClr val="tx1">
                              <a:lumMod val="85000"/>
                              <a:lumOff val="15000"/>
                            </a:schemeClr>
                          </a:solidFill>
                        </a:rPr>
                        <a:t>Nov</a:t>
                      </a:r>
                    </a:p>
                  </a:txBody>
                  <a:tcPr/>
                </a:tc>
                <a:tc>
                  <a:txBody>
                    <a:bodyPr/>
                    <a:lstStyle/>
                    <a:p>
                      <a:pPr algn="ctr"/>
                      <a:r>
                        <a:rPr lang="en-US" sz="1200" dirty="0">
                          <a:solidFill>
                            <a:schemeClr val="tx1">
                              <a:lumMod val="85000"/>
                              <a:lumOff val="15000"/>
                            </a:schemeClr>
                          </a:solidFill>
                        </a:rPr>
                        <a:t>Dec</a:t>
                      </a:r>
                    </a:p>
                  </a:txBody>
                  <a:tcPr/>
                </a:tc>
                <a:extLst>
                  <a:ext uri="{0D108BD9-81ED-4DB2-BD59-A6C34878D82A}">
                    <a16:rowId xmlns="" xmlns:a16="http://schemas.microsoft.com/office/drawing/2014/main" val="10002"/>
                  </a:ext>
                </a:extLst>
              </a:tr>
            </a:tbl>
          </a:graphicData>
        </a:graphic>
      </p:graphicFrame>
      <p:cxnSp>
        <p:nvCxnSpPr>
          <p:cNvPr id="94" name="Straight Connector 93"/>
          <p:cNvCxnSpPr/>
          <p:nvPr/>
        </p:nvCxnSpPr>
        <p:spPr>
          <a:xfrm flipV="1">
            <a:off x="742051" y="2721385"/>
            <a:ext cx="1360537"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7255453" y="3295727"/>
            <a:ext cx="564572" cy="564572"/>
          </a:xfrm>
          <a:prstGeom prst="ellipse">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a:solidFill>
                <a:srgbClr val="57565A"/>
              </a:solidFill>
            </a:endParaRPr>
          </a:p>
        </p:txBody>
      </p:sp>
      <p:cxnSp>
        <p:nvCxnSpPr>
          <p:cNvPr id="105" name="Straight Connector 104"/>
          <p:cNvCxnSpPr>
            <a:stCxn id="104" idx="2"/>
          </p:cNvCxnSpPr>
          <p:nvPr/>
        </p:nvCxnSpPr>
        <p:spPr>
          <a:xfrm flipH="1">
            <a:off x="4963693" y="3578013"/>
            <a:ext cx="2291760" cy="0"/>
          </a:xfrm>
          <a:prstGeom prst="line">
            <a:avLst/>
          </a:prstGeom>
          <a:ln w="19050" cmpd="sng">
            <a:solidFill>
              <a:schemeClr val="accent2">
                <a:lumMod val="75000"/>
              </a:schemeClr>
            </a:solidFill>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60294" y="3284989"/>
            <a:ext cx="393056" cy="584775"/>
          </a:xfrm>
          <a:prstGeom prst="rect">
            <a:avLst/>
          </a:prstGeom>
          <a:noFill/>
        </p:spPr>
        <p:txBody>
          <a:bodyPr wrap="none" rtlCol="0">
            <a:spAutoFit/>
          </a:bodyPr>
          <a:lstStyle/>
          <a:p>
            <a:pPr defTabSz="1219170"/>
            <a:r>
              <a:rPr lang="en-US" sz="3200" dirty="0">
                <a:solidFill>
                  <a:prstClr val="white"/>
                </a:solidFill>
              </a:rPr>
              <a:t>3</a:t>
            </a:r>
          </a:p>
        </p:txBody>
      </p:sp>
      <p:sp>
        <p:nvSpPr>
          <p:cNvPr id="108" name="TextBox 107"/>
          <p:cNvSpPr txBox="1"/>
          <p:nvPr/>
        </p:nvSpPr>
        <p:spPr>
          <a:xfrm>
            <a:off x="2608863" y="3239068"/>
            <a:ext cx="1718573" cy="307135"/>
          </a:xfrm>
          <a:prstGeom prst="rect">
            <a:avLst/>
          </a:prstGeom>
          <a:noFill/>
        </p:spPr>
        <p:txBody>
          <a:bodyPr wrap="square" rtlCol="0">
            <a:spAutoFit/>
          </a:bodyPr>
          <a:lstStyle/>
          <a:p>
            <a:pPr algn="ctr" defTabSz="1219170">
              <a:lnSpc>
                <a:spcPct val="87000"/>
              </a:lnSpc>
            </a:pPr>
            <a:r>
              <a:rPr lang="en-US" sz="1600" dirty="0">
                <a:solidFill>
                  <a:srgbClr val="57565A"/>
                </a:solidFill>
              </a:rPr>
              <a:t>Mar - Jun</a:t>
            </a:r>
          </a:p>
        </p:txBody>
      </p:sp>
      <p:sp>
        <p:nvSpPr>
          <p:cNvPr id="109" name="TextBox 108"/>
          <p:cNvSpPr txBox="1"/>
          <p:nvPr/>
        </p:nvSpPr>
        <p:spPr>
          <a:xfrm>
            <a:off x="5173915" y="3654853"/>
            <a:ext cx="1867051" cy="307135"/>
          </a:xfrm>
          <a:prstGeom prst="rect">
            <a:avLst/>
          </a:prstGeom>
          <a:noFill/>
        </p:spPr>
        <p:txBody>
          <a:bodyPr wrap="square" rtlCol="0">
            <a:spAutoFit/>
          </a:bodyPr>
          <a:lstStyle/>
          <a:p>
            <a:pPr algn="ctr" defTabSz="1219170">
              <a:lnSpc>
                <a:spcPct val="87000"/>
              </a:lnSpc>
            </a:pPr>
            <a:r>
              <a:rPr lang="en-US" sz="1600" dirty="0">
                <a:solidFill>
                  <a:srgbClr val="57565A"/>
                </a:solidFill>
              </a:rPr>
              <a:t>Jul - Oct</a:t>
            </a:r>
          </a:p>
        </p:txBody>
      </p:sp>
      <p:cxnSp>
        <p:nvCxnSpPr>
          <p:cNvPr id="113" name="Straight Connector 112"/>
          <p:cNvCxnSpPr/>
          <p:nvPr/>
        </p:nvCxnSpPr>
        <p:spPr>
          <a:xfrm>
            <a:off x="2039662" y="967636"/>
            <a:ext cx="0" cy="299754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628413" y="967636"/>
            <a:ext cx="0" cy="2967808"/>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211737" y="967636"/>
            <a:ext cx="0" cy="2976695"/>
          </a:xfrm>
          <a:prstGeom prst="line">
            <a:avLst/>
          </a:prstGeom>
          <a:ln w="127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2173015" y="884605"/>
            <a:ext cx="372090" cy="942941"/>
          </a:xfrm>
          <a:prstGeom prst="rect">
            <a:avLst/>
          </a:prstGeom>
          <a:noFill/>
        </p:spPr>
        <p:txBody>
          <a:bodyPr vert="vert270" wrap="square" rtlCol="0">
            <a:spAutoFit/>
          </a:bodyPr>
          <a:lstStyle/>
          <a:p>
            <a:pPr defTabSz="1219170">
              <a:lnSpc>
                <a:spcPct val="87000"/>
              </a:lnSpc>
            </a:pPr>
            <a:r>
              <a:rPr lang="en-US" sz="1400" dirty="0">
                <a:solidFill>
                  <a:srgbClr val="57565A"/>
                </a:solidFill>
              </a:rPr>
              <a:t>Evaluation</a:t>
            </a:r>
          </a:p>
        </p:txBody>
      </p:sp>
      <p:sp>
        <p:nvSpPr>
          <p:cNvPr id="123" name="TextBox 122"/>
          <p:cNvSpPr txBox="1"/>
          <p:nvPr/>
        </p:nvSpPr>
        <p:spPr>
          <a:xfrm>
            <a:off x="4764247" y="880276"/>
            <a:ext cx="372090" cy="948524"/>
          </a:xfrm>
          <a:prstGeom prst="rect">
            <a:avLst/>
          </a:prstGeom>
          <a:noFill/>
        </p:spPr>
        <p:txBody>
          <a:bodyPr vert="vert270" wrap="square" rtlCol="0">
            <a:spAutoFit/>
          </a:bodyPr>
          <a:lstStyle/>
          <a:p>
            <a:pPr defTabSz="1219170">
              <a:lnSpc>
                <a:spcPct val="87000"/>
              </a:lnSpc>
            </a:pPr>
            <a:r>
              <a:rPr lang="en-US" sz="1400" dirty="0">
                <a:solidFill>
                  <a:srgbClr val="57565A"/>
                </a:solidFill>
              </a:rPr>
              <a:t>Evaluation</a:t>
            </a:r>
          </a:p>
        </p:txBody>
      </p:sp>
      <p:sp>
        <p:nvSpPr>
          <p:cNvPr id="124" name="TextBox 123"/>
          <p:cNvSpPr txBox="1"/>
          <p:nvPr/>
        </p:nvSpPr>
        <p:spPr>
          <a:xfrm>
            <a:off x="7354458" y="938549"/>
            <a:ext cx="372090" cy="890251"/>
          </a:xfrm>
          <a:prstGeom prst="rect">
            <a:avLst/>
          </a:prstGeom>
          <a:noFill/>
        </p:spPr>
        <p:txBody>
          <a:bodyPr vert="vert270" wrap="square" rtlCol="0">
            <a:spAutoFit/>
          </a:bodyPr>
          <a:lstStyle/>
          <a:p>
            <a:pPr defTabSz="1219170">
              <a:lnSpc>
                <a:spcPct val="87000"/>
              </a:lnSpc>
            </a:pPr>
            <a:r>
              <a:rPr lang="en-US" sz="1400" dirty="0">
                <a:solidFill>
                  <a:srgbClr val="57565A"/>
                </a:solidFill>
              </a:rPr>
              <a:t>Evaluation</a:t>
            </a:r>
          </a:p>
        </p:txBody>
      </p:sp>
      <p:cxnSp>
        <p:nvCxnSpPr>
          <p:cNvPr id="13368" name="Straight Connector 13367"/>
          <p:cNvCxnSpPr/>
          <p:nvPr/>
        </p:nvCxnSpPr>
        <p:spPr>
          <a:xfrm>
            <a:off x="751576" y="3935444"/>
            <a:ext cx="77731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797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
                                        <p:tgtEl>
                                          <p:spTgt spid="26"/>
                                        </p:tgtEl>
                                      </p:cBhvr>
                                    </p:animEffect>
                                  </p:childTnLst>
                                </p:cTn>
                              </p:par>
                            </p:childTnLst>
                          </p:cTn>
                        </p:par>
                        <p:par>
                          <p:cTn id="8" fill="hold">
                            <p:stCondLst>
                              <p:cond delay="400"/>
                            </p:stCondLst>
                            <p:childTnLst>
                              <p:par>
                                <p:cTn id="9" presetID="22" presetClass="entr" presetSubtype="4"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down)">
                                      <p:cBhvr>
                                        <p:cTn id="11" dur="500"/>
                                        <p:tgtEl>
                                          <p:spTgt spid="9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9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
                                        <p:tgtEl>
                                          <p:spTgt spid="8"/>
                                        </p:tgtEl>
                                      </p:cBhvr>
                                    </p:animEffect>
                                  </p:childTnLst>
                                </p:cTn>
                              </p:par>
                            </p:childTnLst>
                          </p:cTn>
                        </p:par>
                        <p:par>
                          <p:cTn id="19" fill="hold">
                            <p:stCondLst>
                              <p:cond delay="11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3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200"/>
                                        <p:tgtEl>
                                          <p:spTgt spid="119"/>
                                        </p:tgtEl>
                                      </p:cBhvr>
                                    </p:animEffect>
                                  </p:childTnLst>
                                </p:cTn>
                              </p:par>
                            </p:childTnLst>
                          </p:cTn>
                        </p:par>
                        <p:par>
                          <p:cTn id="26" fill="hold">
                            <p:stCondLst>
                              <p:cond delay="1400"/>
                            </p:stCondLst>
                            <p:childTnLst>
                              <p:par>
                                <p:cTn id="27" presetID="22" presetClass="entr" presetSubtype="8" fill="hold" nodeType="afterEffect">
                                  <p:stCondLst>
                                    <p:cond delay="50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08"/>
                                        </p:tgtEl>
                                        <p:attrNameLst>
                                          <p:attrName>style.visibility</p:attrName>
                                        </p:attrNameLst>
                                      </p:cBhvr>
                                      <p:to>
                                        <p:strVal val="visible"/>
                                      </p:to>
                                    </p:set>
                                    <p:animEffect transition="in" filter="wipe(left)">
                                      <p:cBhvr>
                                        <p:cTn id="32" dur="500"/>
                                        <p:tgtEl>
                                          <p:spTgt spid="108"/>
                                        </p:tgtEl>
                                      </p:cBhvr>
                                    </p:animEffect>
                                  </p:childTnLst>
                                </p:cTn>
                              </p:par>
                            </p:childTnLst>
                          </p:cTn>
                        </p:par>
                        <p:par>
                          <p:cTn id="33" fill="hold">
                            <p:stCondLst>
                              <p:cond delay="24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
                                        <p:tgtEl>
                                          <p:spTgt spid="14"/>
                                        </p:tgtEl>
                                      </p:cBhvr>
                                    </p:animEffect>
                                  </p:childTnLst>
                                </p:cTn>
                              </p:par>
                            </p:childTnLst>
                          </p:cTn>
                        </p:par>
                        <p:par>
                          <p:cTn id="37" fill="hold">
                            <p:stCondLst>
                              <p:cond delay="26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
                                        <p:tgtEl>
                                          <p:spTgt spid="16"/>
                                        </p:tgtEl>
                                      </p:cBhvr>
                                    </p:animEffect>
                                  </p:childTnLst>
                                </p:cTn>
                              </p:par>
                            </p:childTnLst>
                          </p:cTn>
                        </p:par>
                        <p:par>
                          <p:cTn id="41" fill="hold">
                            <p:stCondLst>
                              <p:cond delay="2800"/>
                            </p:stCondLst>
                            <p:childTnLst>
                              <p:par>
                                <p:cTn id="42" presetID="10" presetClass="entr" presetSubtype="0"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200"/>
                                        <p:tgtEl>
                                          <p:spTgt spid="123"/>
                                        </p:tgtEl>
                                      </p:cBhvr>
                                    </p:animEffect>
                                  </p:childTnLst>
                                </p:cTn>
                              </p:par>
                            </p:childTnLst>
                          </p:cTn>
                        </p:par>
                        <p:par>
                          <p:cTn id="45" fill="hold">
                            <p:stCondLst>
                              <p:cond delay="3000"/>
                            </p:stCondLst>
                            <p:childTnLst>
                              <p:par>
                                <p:cTn id="46" presetID="22" presetClass="entr" presetSubtype="8" fill="hold" nodeType="afterEffect">
                                  <p:stCondLst>
                                    <p:cond delay="500"/>
                                  </p:stCondLst>
                                  <p:childTnLst>
                                    <p:set>
                                      <p:cBhvr>
                                        <p:cTn id="47" dur="1" fill="hold">
                                          <p:stCondLst>
                                            <p:cond delay="0"/>
                                          </p:stCondLst>
                                        </p:cTn>
                                        <p:tgtEl>
                                          <p:spTgt spid="105"/>
                                        </p:tgtEl>
                                        <p:attrNameLst>
                                          <p:attrName>style.visibility</p:attrName>
                                        </p:attrNameLst>
                                      </p:cBhvr>
                                      <p:to>
                                        <p:strVal val="visible"/>
                                      </p:to>
                                    </p:set>
                                    <p:animEffect transition="in" filter="wipe(left)">
                                      <p:cBhvr>
                                        <p:cTn id="48" dur="500"/>
                                        <p:tgtEl>
                                          <p:spTgt spid="105"/>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09"/>
                                        </p:tgtEl>
                                        <p:attrNameLst>
                                          <p:attrName>style.visibility</p:attrName>
                                        </p:attrNameLst>
                                      </p:cBhvr>
                                      <p:to>
                                        <p:strVal val="visible"/>
                                      </p:to>
                                    </p:set>
                                    <p:animEffect transition="in" filter="wipe(left)">
                                      <p:cBhvr>
                                        <p:cTn id="51" dur="500"/>
                                        <p:tgtEl>
                                          <p:spTgt spid="109"/>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200"/>
                                        <p:tgtEl>
                                          <p:spTgt spid="104"/>
                                        </p:tgtEl>
                                      </p:cBhvr>
                                    </p:animEffect>
                                  </p:childTnLst>
                                </p:cTn>
                              </p:par>
                            </p:childTnLst>
                          </p:cTn>
                        </p:par>
                        <p:par>
                          <p:cTn id="56" fill="hold">
                            <p:stCondLst>
                              <p:cond delay="42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300"/>
                                        <p:tgtEl>
                                          <p:spTgt spid="19"/>
                                        </p:tgtEl>
                                      </p:cBhvr>
                                    </p:animEffect>
                                  </p:childTnLst>
                                </p:cTn>
                              </p:par>
                              <p:par>
                                <p:cTn id="60" presetID="10" presetClass="entr" presetSubtype="0" fill="hold" grpId="0" nodeType="withEffect">
                                  <p:stCondLst>
                                    <p:cond delay="100"/>
                                  </p:stCondLst>
                                  <p:childTnLst>
                                    <p:set>
                                      <p:cBhvr>
                                        <p:cTn id="61" dur="1" fill="hold">
                                          <p:stCondLst>
                                            <p:cond delay="0"/>
                                          </p:stCondLst>
                                        </p:cTn>
                                        <p:tgtEl>
                                          <p:spTgt spid="124"/>
                                        </p:tgtEl>
                                        <p:attrNameLst>
                                          <p:attrName>style.visibility</p:attrName>
                                        </p:attrNameLst>
                                      </p:cBhvr>
                                      <p:to>
                                        <p:strVal val="visible"/>
                                      </p:to>
                                    </p:set>
                                    <p:animEffect transition="in" filter="fade">
                                      <p:cBhvr>
                                        <p:cTn id="62" dur="200"/>
                                        <p:tgtEl>
                                          <p:spTgt spid="12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6" grpId="0"/>
      <p:bldP spid="22" grpId="0"/>
      <p:bldP spid="23" grpId="0"/>
      <p:bldP spid="24" grpId="0"/>
      <p:bldP spid="104" grpId="0" animBg="1"/>
      <p:bldP spid="19" grpId="0"/>
      <p:bldP spid="108" grpId="0"/>
      <p:bldP spid="109" grpId="0"/>
      <p:bldP spid="119" grpId="0"/>
      <p:bldP spid="123" grpId="0"/>
      <p:bldP spid="1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338" y="78827"/>
            <a:ext cx="9144000" cy="646331"/>
          </a:xfrm>
          <a:prstGeom prst="rect">
            <a:avLst/>
          </a:prstGeom>
          <a:noFill/>
        </p:spPr>
        <p:txBody>
          <a:bodyPr wrap="square" rtlCol="0">
            <a:spAutoFit/>
          </a:bodyPr>
          <a:lstStyle/>
          <a:p>
            <a:pPr algn="ctr">
              <a:spcBef>
                <a:spcPts val="900"/>
              </a:spcBef>
            </a:pPr>
            <a:r>
              <a:rPr lang="en-US" sz="3600" b="1" dirty="0" smtClean="0">
                <a:solidFill>
                  <a:prstClr val="black"/>
                </a:solidFill>
                <a:cs typeface="Times New Roman" pitchFamily="18" charset="0"/>
              </a:rPr>
              <a:t>Takeaways</a:t>
            </a:r>
          </a:p>
        </p:txBody>
      </p:sp>
      <p:sp>
        <p:nvSpPr>
          <p:cNvPr id="13346" name="AutoShape 32" descr="data:image/jpeg;base64,/9j/4AAQSkZJRgABAQAAAQABAAD/2wCEAAkGBhQREBQUExQVFRUWFhkaGBUYFRQdHxofHB4XGRUfFhofHSYeHBkjHR4XIDssLzMpLjgyGCI9NTAqNSYuLCkBCQoKBQUFDQUFDSkYEhgpKSkpKSkpKSkpKSkpKSkpKSkpKSkpKSkpKSkpKSkpKSkpKSkpKSkpKSkpKSkpKSkpKf/AABEIAFEATgMBIgACEQEDEQH/xAAbAAACAwEBAQAAAAAAAAAAAAAABgEFBwQDAv/EADkQAAIBAgUCBAQDBQkBAAAAAAECAwARBAUSITEGIgcTQVEUQmFxMlKBYnKRobEjMzRDgpKi0dIV/8QAFAEBAAAAAAAAAAAAAAAAAAAAAP/EABQRAQAAAAAAAAAAAAAAAAAAAAD/2gAMAwEAAhEDEQA/ANwovQaXcwxpxBaJNei+lmjJBB+YORZo7Ah1bcH33sQ68w6gRNAUg+Z5gWSxKKyEJaQqbgazpvxsbkbX5IlxWIw7ah5cmtWQ6iFIspswC6tIOoEGx252DHtyfp9IF/M9ySxv+Jrlyo9L3++wuTVqBQLR6TYsrGReyeSVbJ+dtekktxe3FthagdKNGoET20q6gWK3UtFoXUtyoWJPLvYnuJ9bUzUUC3LPiInawOkvGkam7jSdPmNcHVq3bm2y334NwuYJr0E2YKCRv8xKjc+pIO3NdZFU+dZOXV2i2kI9yN7FQykbhwNgfuNr3oLi9FJ+YdeR4LD+biEdEE6wJdwzudg7e3b3XsTfSd6cFa9BU9RZwcPFqEJlBOlgGUWBBtqvtYnb9a9coytIluiaNQB0nTdPXQCL2UEna5AJNtqq8Bj3mxraJl0AsGjEi37CVJaMqSN7C6svO4vTLagAKmoooJoqKCaAJpa6169w2Vxapmu7A+XCttT/APlf2jt9ztS3134tjDyfCYFficYx02UalQ+1h+J/oNh6n0pYg6Ygy0f/AEs9l8/FP3R4ckP3DgW4dht+wv12oPnLMkxOcTrmeasuHwUPfHExKgqNxa/CE2ux3bgD2c/D3r2TM8djdCH4OMIIWK2N9w3+78VvQWpMjwGN6jb4jGN8Hlidyre2oDki9tW3zntHyjmtY6Pgwq4KH4JQuHK3SwO9+SxO5Ynkneg8Om8YZZZe52WMKo1xLGbkuXumrUOByqcevoxUsdMYsmaVHkZ3UKCH8oEaS17Krsbdy7k+tM96AoovUXoA1k/iP1VisTjlyjL20Oy3nlvYqCNRGrlVC2YkbnUAPrq7sAN6xPwsx2ufOM2kF7a9N/QXaQr/AAWJf0oIlxmD6bX4fCp8ZmcgALFSdJbgWG6g7dg3N9zxXxB0mkF806hm1yHePDGxueVUoNiR+Qdo+Y2rl8LnEGCzDOp18yYFtBb8xsWseQWd1W/sNq7+huiJM6YZlmkhkRifKg3CkAkbj5YwQe0c23PuHjHFj+p3GxweWodlHz24tx5jf8V+p52bKMsTDQRwRC0cSBFB9htufU+tdEEARQqgKoAAAAAAHAA4tXpQUT4+SHEaCkawkgkqrXGosLt8o1Nt7kg7eovRVdm0QAEghEroQQDa/wBSt/Uc/wAbb8xk+brMCNaM6k30A6T+Fv7Mnd1AZBqG1z6XtQeucZxDhIWmnkWONeWY/oLepJ9hvWW55jHznFH4DOIoI1VQkKtIjueXZlOljvt68Vq2PyyKcBZo0kVTqCuoYXsRex2vYn+NJXUPgrl2KuViOHf80JsL/VDdf5CgXD4Y50wKNm5MbAhu6Ymx2O1va/qKu87yFMnyGbD4eGTEl1ZX7SSS4OuSQLwiqPTiwH1pdlyTPcm7sPL8fhl/y2DMwH7hOsf6SavunPF3BZkjYbFD4aWQFGjkPa1+1gr7WO/BsfvQJmV4Fm6SmTDMuIYya51uR5AFpGCi12YaE+neTwN9L8JMfHLk+FEbFtCaGuBcOv4hb232+lqQugcoxuSvjRPgZ5sM45iMT7Lq30lgSCp9r7cVHhTlOFxDYlMFj8fCNmeLRChtchTrs4NtxtpNBt96kVjHVfhBjo5BPl+Onka+6yzsHH7sgsrD6ED9aaOh8mzkKfj8WFAFlRUhd77bu+m1udt+eRbcH80t5rlTxEyQA7trZEvrd9lQFibCHcE+wU2BLbMlBFBT5L1As0UbN2M4Yre1mC2DMlie3dfX5gLnk3AqnzTp0SLIY2Mcjpp1cgWOodp439rfyFq2TCYrC6vK1SJ2JGpOor2qGdrgmwI4HqxJIHANRrNPGDojBz4WTEMoTFCwiZB3TOfwRlR/eFuB6j7CmWTqGZWYGMWErKrFHFwpiA9TudZN9h/Ztt7Zfm/Wpg6p1Y4lYICyRCxIjDpZZAPW5Nyd+fpQd/R2e4vCRQZQz3x0pYgudQwkZTUA2/fIFDMEBAFxc+laH0d0JhssjZYFJd7GSVjdn+/AA5NhYUm534cDMsamZ5djljLFbuFLjUgCakNxftABHG3NaTleCkiiVZJWnccyMqKT9goAAoO2pqKKCaKKKAr4eiiglv8AqsU8eP8AG4L7N/U0UUGxZV/cx/ur/QV10UUBQaKKD//Z"/>
          <p:cNvSpPr>
            <a:spLocks noChangeAspect="1" noChangeArrowheads="1"/>
          </p:cNvSpPr>
          <p:nvPr/>
        </p:nvSpPr>
        <p:spPr bwMode="auto">
          <a:xfrm>
            <a:off x="33338" y="4147"/>
            <a:ext cx="762000" cy="781051"/>
          </a:xfrm>
          <a:prstGeom prst="rect">
            <a:avLst/>
          </a:prstGeom>
          <a:noFill/>
          <a:ln w="9525">
            <a:noFill/>
            <a:miter lim="800000"/>
            <a:headEnd/>
            <a:tailEnd/>
          </a:ln>
        </p:spPr>
        <p:txBody>
          <a:bodyPr/>
          <a:lstStyle/>
          <a:p>
            <a:endParaRPr lang="en-US" dirty="0">
              <a:solidFill>
                <a:prstClr val="black"/>
              </a:solidFill>
            </a:endParaRP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75917" y="72515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sp>
        <p:nvSpPr>
          <p:cNvPr id="25" name="Slide Number Placeholder 24"/>
          <p:cNvSpPr>
            <a:spLocks noGrp="1"/>
          </p:cNvSpPr>
          <p:nvPr>
            <p:ph type="sldNum" sz="quarter" idx="4294967295"/>
          </p:nvPr>
        </p:nvSpPr>
        <p:spPr>
          <a:xfrm>
            <a:off x="6553200" y="6356350"/>
            <a:ext cx="2133600" cy="365125"/>
          </a:xfrm>
          <a:prstGeom prst="rect">
            <a:avLst/>
          </a:prstGeom>
        </p:spPr>
        <p:txBody>
          <a:bodyPr/>
          <a:lstStyle/>
          <a:p>
            <a:fld id="{0239CC98-D74C-4CEB-9CC7-E6906B5D3B4A}" type="slidenum">
              <a:rPr lang="en-US" smtClean="0">
                <a:solidFill>
                  <a:prstClr val="black">
                    <a:tint val="75000"/>
                  </a:prstClr>
                </a:solidFill>
              </a:rPr>
              <a:pPr/>
              <a:t>11</a:t>
            </a:fld>
            <a:endParaRPr lang="en-US" dirty="0">
              <a:solidFill>
                <a:prstClr val="black">
                  <a:tint val="75000"/>
                </a:prstClr>
              </a:solidFill>
            </a:endParaRPr>
          </a:p>
        </p:txBody>
      </p:sp>
      <p:sp>
        <p:nvSpPr>
          <p:cNvPr id="4" name="Rectangle 3"/>
          <p:cNvSpPr/>
          <p:nvPr/>
        </p:nvSpPr>
        <p:spPr>
          <a:xfrm>
            <a:off x="99365" y="859066"/>
            <a:ext cx="5234635" cy="4769511"/>
          </a:xfrm>
          <a:prstGeom prst="rect">
            <a:avLst/>
          </a:prstGeom>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Allocation of appropriated staffing not impacted by this program. </a:t>
            </a:r>
          </a:p>
          <a:p>
            <a:pPr marL="742950" marR="0" lvl="1" indent="-285750">
              <a:lnSpc>
                <a:spcPct val="107000"/>
              </a:lnSpc>
              <a:spcBef>
                <a:spcPts val="0"/>
              </a:spcBef>
              <a:spcAft>
                <a:spcPts val="6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Legislation states that an RSA cannot unduly impact existing services. </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Enhanced services provided are above and beyond what would normally be possible.</a:t>
            </a:r>
          </a:p>
          <a:p>
            <a:pPr marL="742950" marR="0" lvl="1" indent="-285750">
              <a:lnSpc>
                <a:spcPct val="107000"/>
              </a:lnSpc>
              <a:spcBef>
                <a:spcPts val="0"/>
              </a:spcBef>
              <a:spcAft>
                <a:spcPts val="600"/>
              </a:spcAft>
              <a:buFont typeface="Wingdings" panose="05000000000000000000" pitchFamily="2" charset="2"/>
              <a:buChar char=""/>
              <a:tabLst>
                <a:tab pos="9144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Allows our partners to identify exactly where they need CBP services. </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Program selections predicated upon a rigorous evaluation </a:t>
            </a:r>
            <a:r>
              <a:rPr lang="en-US" sz="1600" dirty="0" smtClean="0">
                <a:latin typeface="Calibri" panose="020F0502020204030204" pitchFamily="34" charset="0"/>
                <a:ea typeface="Calibri" panose="020F0502020204030204" pitchFamily="34" charset="0"/>
                <a:cs typeface="Times New Roman" panose="02020603050405020304" pitchFamily="18" charset="0"/>
              </a:rPr>
              <a:t>process </a:t>
            </a:r>
            <a:r>
              <a:rPr lang="en-US" sz="1600" dirty="0">
                <a:latin typeface="Calibri" panose="020F0502020204030204" pitchFamily="34" charset="0"/>
                <a:ea typeface="Calibri" panose="020F0502020204030204" pitchFamily="34" charset="0"/>
                <a:cs typeface="Times New Roman" panose="02020603050405020304" pitchFamily="18" charset="0"/>
              </a:rPr>
              <a:t>with a primary component being operational </a:t>
            </a:r>
            <a:r>
              <a:rPr lang="en-US" sz="1600" dirty="0" smtClean="0">
                <a:latin typeface="Calibri" panose="020F0502020204030204" pitchFamily="34" charset="0"/>
                <a:ea typeface="Calibri" panose="020F0502020204030204" pitchFamily="34" charset="0"/>
                <a:cs typeface="Times New Roman" panose="02020603050405020304" pitchFamily="18" charset="0"/>
              </a:rPr>
              <a:t>feasibility.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Signing an </a:t>
            </a:r>
            <a:r>
              <a:rPr lang="en-US" sz="1600" dirty="0" smtClean="0">
                <a:latin typeface="Calibri" panose="020F0502020204030204" pitchFamily="34" charset="0"/>
                <a:ea typeface="Calibri" panose="020F0502020204030204" pitchFamily="34" charset="0"/>
                <a:cs typeface="Times New Roman" panose="02020603050405020304" pitchFamily="18" charset="0"/>
              </a:rPr>
              <a:t>RSA </a:t>
            </a:r>
            <a:r>
              <a:rPr lang="en-US" sz="1600" dirty="0">
                <a:latin typeface="Calibri" panose="020F0502020204030204" pitchFamily="34" charset="0"/>
                <a:ea typeface="Calibri" panose="020F0502020204030204" pitchFamily="34" charset="0"/>
                <a:cs typeface="Times New Roman" panose="02020603050405020304" pitchFamily="18" charset="0"/>
              </a:rPr>
              <a:t>does not obligate stakeholders to request certain levels of </a:t>
            </a:r>
            <a:r>
              <a:rPr lang="en-US" sz="1600" dirty="0" smtClean="0">
                <a:latin typeface="Calibri" panose="020F0502020204030204" pitchFamily="34" charset="0"/>
                <a:ea typeface="Calibri" panose="020F0502020204030204" pitchFamily="34" charset="0"/>
                <a:cs typeface="Times New Roman" panose="02020603050405020304" pitchFamily="18" charset="0"/>
              </a:rPr>
              <a:t>services. Stakeholders </a:t>
            </a:r>
            <a:r>
              <a:rPr lang="en-US" sz="1600" dirty="0">
                <a:latin typeface="Calibri" panose="020F0502020204030204" pitchFamily="34" charset="0"/>
                <a:ea typeface="Calibri" panose="020F0502020204030204" pitchFamily="34" charset="0"/>
                <a:cs typeface="Times New Roman" panose="02020603050405020304" pitchFamily="18" charset="0"/>
              </a:rPr>
              <a:t>will not be billed unless services have been requested. </a:t>
            </a:r>
          </a:p>
          <a:p>
            <a:pPr marL="342900" marR="0" lvl="0" indent="-342900">
              <a:lnSpc>
                <a:spcPct val="107000"/>
              </a:lnSpc>
              <a:spcBef>
                <a:spcPts val="0"/>
              </a:spcBef>
              <a:spcAft>
                <a:spcPts val="600"/>
              </a:spcAft>
              <a:buFont typeface="Arial" panose="020B0604020202020204" pitchFamily="34" charset="0"/>
              <a:buChar char="•"/>
              <a:tabLst>
                <a:tab pos="457200" algn="l"/>
              </a:tabLst>
            </a:pPr>
            <a:r>
              <a:rPr lang="en-US" sz="1600" dirty="0" smtClean="0">
                <a:latin typeface="Calibri" panose="020F0502020204030204" pitchFamily="34" charset="0"/>
                <a:ea typeface="Calibri" panose="020F0502020204030204" pitchFamily="34" charset="0"/>
                <a:cs typeface="Times New Roman" panose="02020603050405020304" pitchFamily="18" charset="0"/>
              </a:rPr>
              <a:t>CBP </a:t>
            </a:r>
            <a:r>
              <a:rPr lang="en-US" sz="1600" dirty="0">
                <a:latin typeface="Calibri" panose="020F0502020204030204" pitchFamily="34" charset="0"/>
                <a:ea typeface="Calibri" panose="020F0502020204030204" pitchFamily="34" charset="0"/>
                <a:cs typeface="Times New Roman" panose="02020603050405020304" pitchFamily="18" charset="0"/>
              </a:rPr>
              <a:t>will be continually accepting applications, with evaluations beginning every March, July, and November.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2" descr="15155606047_f51dd1daa4_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20" r="27531" b="976"/>
          <a:stretch/>
        </p:blipFill>
        <p:spPr bwMode="auto">
          <a:xfrm>
            <a:off x="5433365" y="1432448"/>
            <a:ext cx="3349747" cy="3904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71927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105" y="370459"/>
            <a:ext cx="5939155" cy="1031240"/>
          </a:xfrm>
          <a:prstGeom prst="rect">
            <a:avLst/>
          </a:prstGeom>
        </p:spPr>
        <p:txBody>
          <a:bodyPr vert="horz" wrap="square" lIns="0" tIns="0" rIns="0" bIns="0" rtlCol="0">
            <a:spAutoFit/>
          </a:bodyPr>
          <a:lstStyle/>
          <a:p>
            <a:pPr marL="12700" marR="5080" indent="482600">
              <a:lnSpc>
                <a:spcPct val="100000"/>
              </a:lnSpc>
            </a:pPr>
            <a:r>
              <a:rPr sz="3600" b="1" spc="-20" dirty="0">
                <a:latin typeface="Calibri"/>
                <a:cs typeface="Calibri"/>
              </a:rPr>
              <a:t>Additional</a:t>
            </a:r>
            <a:r>
              <a:rPr sz="3600" b="1" spc="30" dirty="0">
                <a:latin typeface="Calibri"/>
                <a:cs typeface="Calibri"/>
              </a:rPr>
              <a:t> </a:t>
            </a:r>
            <a:r>
              <a:rPr sz="3600" b="1" spc="-10" dirty="0">
                <a:latin typeface="Calibri"/>
                <a:cs typeface="Calibri"/>
              </a:rPr>
              <a:t>I</a:t>
            </a:r>
            <a:r>
              <a:rPr sz="3600" b="1" spc="-45" dirty="0">
                <a:latin typeface="Calibri"/>
                <a:cs typeface="Calibri"/>
              </a:rPr>
              <a:t>n</a:t>
            </a:r>
            <a:r>
              <a:rPr sz="3600" b="1" spc="-60" dirty="0">
                <a:latin typeface="Calibri"/>
                <a:cs typeface="Calibri"/>
              </a:rPr>
              <a:t>f</a:t>
            </a:r>
            <a:r>
              <a:rPr sz="3600" b="1" dirty="0">
                <a:latin typeface="Calibri"/>
                <a:cs typeface="Calibri"/>
              </a:rPr>
              <a:t>orm</a:t>
            </a:r>
            <a:r>
              <a:rPr sz="3600" b="1" spc="-45" dirty="0">
                <a:latin typeface="Calibri"/>
                <a:cs typeface="Calibri"/>
              </a:rPr>
              <a:t>a</a:t>
            </a:r>
            <a:r>
              <a:rPr sz="3600" b="1" spc="-15" dirty="0">
                <a:latin typeface="Calibri"/>
                <a:cs typeface="Calibri"/>
              </a:rPr>
              <a:t>tion</a:t>
            </a:r>
            <a:r>
              <a:rPr sz="3600" b="1" spc="-5" dirty="0">
                <a:latin typeface="Calibri"/>
                <a:cs typeface="Calibri"/>
              </a:rPr>
              <a:t> </a:t>
            </a:r>
            <a:r>
              <a:rPr sz="3600" b="1" spc="-20" dirty="0">
                <a:latin typeface="Calibri"/>
                <a:cs typeface="Calibri"/>
              </a:rPr>
              <a:t>on</a:t>
            </a:r>
            <a:r>
              <a:rPr sz="3600" b="1" spc="-10" dirty="0">
                <a:latin typeface="Calibri"/>
                <a:cs typeface="Calibri"/>
              </a:rPr>
              <a:t> </a:t>
            </a:r>
            <a:r>
              <a:rPr sz="3600" b="1" spc="-5" dirty="0">
                <a:latin typeface="Calibri"/>
                <a:cs typeface="Calibri"/>
              </a:rPr>
              <a:t>CB</a:t>
            </a:r>
            <a:r>
              <a:rPr sz="3600" b="1" dirty="0">
                <a:latin typeface="Calibri"/>
                <a:cs typeface="Calibri"/>
              </a:rPr>
              <a:t>P</a:t>
            </a:r>
            <a:r>
              <a:rPr sz="3600" b="1" spc="-15" dirty="0">
                <a:latin typeface="Calibri"/>
                <a:cs typeface="Calibri"/>
              </a:rPr>
              <a:t> </a:t>
            </a:r>
            <a:r>
              <a:rPr sz="3600" b="1" spc="-25" dirty="0">
                <a:latin typeface="Calibri"/>
                <a:cs typeface="Calibri"/>
              </a:rPr>
              <a:t>Publi</a:t>
            </a:r>
            <a:r>
              <a:rPr sz="3600" b="1" spc="-15" dirty="0">
                <a:latin typeface="Calibri"/>
                <a:cs typeface="Calibri"/>
              </a:rPr>
              <a:t>c</a:t>
            </a:r>
            <a:r>
              <a:rPr sz="3600" b="1" spc="15" dirty="0">
                <a:latin typeface="Calibri"/>
                <a:cs typeface="Calibri"/>
              </a:rPr>
              <a:t> </a:t>
            </a:r>
            <a:r>
              <a:rPr sz="3600" b="1" spc="-5" dirty="0">
                <a:latin typeface="Calibri"/>
                <a:cs typeface="Calibri"/>
              </a:rPr>
              <a:t>P</a:t>
            </a:r>
            <a:r>
              <a:rPr sz="3600" b="1" spc="5" dirty="0">
                <a:latin typeface="Calibri"/>
                <a:cs typeface="Calibri"/>
              </a:rPr>
              <a:t>r</a:t>
            </a:r>
            <a:r>
              <a:rPr sz="3600" b="1" spc="-10" dirty="0">
                <a:latin typeface="Calibri"/>
                <a:cs typeface="Calibri"/>
              </a:rPr>
              <a:t>i</a:t>
            </a:r>
            <a:r>
              <a:rPr sz="3600" b="1" spc="-65" dirty="0">
                <a:latin typeface="Calibri"/>
                <a:cs typeface="Calibri"/>
              </a:rPr>
              <a:t>v</a:t>
            </a:r>
            <a:r>
              <a:rPr sz="3600" b="1" spc="-60" dirty="0">
                <a:latin typeface="Calibri"/>
                <a:cs typeface="Calibri"/>
              </a:rPr>
              <a:t>a</a:t>
            </a:r>
            <a:r>
              <a:rPr sz="3600" b="1" spc="-65" dirty="0">
                <a:latin typeface="Calibri"/>
                <a:cs typeface="Calibri"/>
              </a:rPr>
              <a:t>t</a:t>
            </a:r>
            <a:r>
              <a:rPr sz="3600" b="1" dirty="0">
                <a:latin typeface="Calibri"/>
                <a:cs typeface="Calibri"/>
              </a:rPr>
              <a:t>e</a:t>
            </a:r>
            <a:r>
              <a:rPr sz="3600" b="1" spc="-25" dirty="0">
                <a:latin typeface="Calibri"/>
                <a:cs typeface="Calibri"/>
              </a:rPr>
              <a:t> </a:t>
            </a:r>
            <a:r>
              <a:rPr sz="3600" b="1" spc="-70" dirty="0">
                <a:latin typeface="Calibri"/>
                <a:cs typeface="Calibri"/>
              </a:rPr>
              <a:t>P</a:t>
            </a:r>
            <a:r>
              <a:rPr sz="3600" b="1" dirty="0">
                <a:latin typeface="Calibri"/>
                <a:cs typeface="Calibri"/>
              </a:rPr>
              <a:t>artne</a:t>
            </a:r>
            <a:r>
              <a:rPr sz="3600" b="1" spc="-50" dirty="0">
                <a:latin typeface="Calibri"/>
                <a:cs typeface="Calibri"/>
              </a:rPr>
              <a:t>r</a:t>
            </a:r>
            <a:r>
              <a:rPr sz="3600" b="1" spc="-20" dirty="0">
                <a:latin typeface="Calibri"/>
                <a:cs typeface="Calibri"/>
              </a:rPr>
              <a:t>ships</a:t>
            </a:r>
            <a:endParaRPr sz="3600" dirty="0">
              <a:latin typeface="Calibri"/>
              <a:cs typeface="Calibri"/>
            </a:endParaRPr>
          </a:p>
        </p:txBody>
      </p:sp>
      <p:sp>
        <p:nvSpPr>
          <p:cNvPr id="3" name="object 3"/>
          <p:cNvSpPr txBox="1"/>
          <p:nvPr/>
        </p:nvSpPr>
        <p:spPr>
          <a:xfrm>
            <a:off x="535940" y="2103627"/>
            <a:ext cx="6335395" cy="1000274"/>
          </a:xfrm>
          <a:prstGeom prst="rect">
            <a:avLst/>
          </a:prstGeom>
        </p:spPr>
        <p:txBody>
          <a:bodyPr vert="horz" wrap="square" lIns="0" tIns="0" rIns="0" bIns="0" rtlCol="0">
            <a:spAutoFit/>
          </a:bodyPr>
          <a:lstStyle/>
          <a:p>
            <a:pPr marL="12700">
              <a:lnSpc>
                <a:spcPct val="100000"/>
              </a:lnSpc>
            </a:pPr>
            <a:r>
              <a:rPr sz="1600" spc="-10" dirty="0">
                <a:latin typeface="Calibri"/>
                <a:cs typeface="Calibri"/>
              </a:rPr>
              <a:t>CB</a:t>
            </a:r>
            <a:r>
              <a:rPr sz="1600" spc="25" dirty="0">
                <a:latin typeface="Calibri"/>
                <a:cs typeface="Calibri"/>
              </a:rPr>
              <a:t>P</a:t>
            </a:r>
            <a:r>
              <a:rPr sz="1600" spc="-105" dirty="0">
                <a:latin typeface="Calibri"/>
                <a:cs typeface="Calibri"/>
              </a:rPr>
              <a:t>’</a:t>
            </a:r>
            <a:r>
              <a:rPr sz="1600" spc="-10" dirty="0">
                <a:latin typeface="Calibri"/>
                <a:cs typeface="Calibri"/>
              </a:rPr>
              <a:t>s</a:t>
            </a:r>
            <a:r>
              <a:rPr sz="1600" spc="10" dirty="0">
                <a:latin typeface="Calibri"/>
                <a:cs typeface="Calibri"/>
              </a:rPr>
              <a:t> </a:t>
            </a:r>
            <a:r>
              <a:rPr sz="1600" spc="-30" dirty="0">
                <a:latin typeface="Calibri"/>
                <a:cs typeface="Calibri"/>
              </a:rPr>
              <a:t>w</a:t>
            </a:r>
            <a:r>
              <a:rPr sz="1600" spc="-10" dirty="0">
                <a:latin typeface="Calibri"/>
                <a:cs typeface="Calibri"/>
              </a:rPr>
              <a:t>e</a:t>
            </a:r>
            <a:r>
              <a:rPr sz="1600" spc="-25" dirty="0">
                <a:latin typeface="Calibri"/>
                <a:cs typeface="Calibri"/>
              </a:rPr>
              <a:t>b</a:t>
            </a:r>
            <a:r>
              <a:rPr sz="1600" spc="-15" dirty="0">
                <a:latin typeface="Calibri"/>
                <a:cs typeface="Calibri"/>
              </a:rPr>
              <a:t>s</a:t>
            </a:r>
            <a:r>
              <a:rPr sz="1600" spc="-5" dirty="0">
                <a:latin typeface="Calibri"/>
                <a:cs typeface="Calibri"/>
              </a:rPr>
              <a:t>i</a:t>
            </a:r>
            <a:r>
              <a:rPr sz="1600" spc="-20" dirty="0">
                <a:latin typeface="Calibri"/>
                <a:cs typeface="Calibri"/>
              </a:rPr>
              <a:t>t</a:t>
            </a:r>
            <a:r>
              <a:rPr sz="1600" spc="-10" dirty="0">
                <a:latin typeface="Calibri"/>
                <a:cs typeface="Calibri"/>
              </a:rPr>
              <a:t>e,</a:t>
            </a:r>
            <a:r>
              <a:rPr sz="1600" dirty="0">
                <a:latin typeface="Calibri"/>
                <a:cs typeface="Calibri"/>
              </a:rPr>
              <a:t> </a:t>
            </a:r>
            <a:r>
              <a:rPr sz="1600" spc="-15" dirty="0">
                <a:latin typeface="Calibri"/>
                <a:cs typeface="Calibri"/>
              </a:rPr>
              <a:t>CB</a:t>
            </a:r>
            <a:r>
              <a:rPr sz="1600" spc="-215" dirty="0">
                <a:latin typeface="Calibri"/>
                <a:cs typeface="Calibri"/>
              </a:rPr>
              <a:t>P</a:t>
            </a:r>
            <a:r>
              <a:rPr sz="1600" spc="5" dirty="0">
                <a:latin typeface="Calibri"/>
                <a:cs typeface="Calibri"/>
              </a:rPr>
              <a:t>.</a:t>
            </a:r>
            <a:r>
              <a:rPr sz="1600" spc="-20" dirty="0">
                <a:latin typeface="Calibri"/>
                <a:cs typeface="Calibri"/>
              </a:rPr>
              <a:t>g</a:t>
            </a:r>
            <a:r>
              <a:rPr sz="1600" spc="-25" dirty="0">
                <a:latin typeface="Calibri"/>
                <a:cs typeface="Calibri"/>
              </a:rPr>
              <a:t>o</a:t>
            </a:r>
            <a:r>
              <a:rPr sz="1600" spc="-135" dirty="0">
                <a:latin typeface="Calibri"/>
                <a:cs typeface="Calibri"/>
              </a:rPr>
              <a:t>v</a:t>
            </a:r>
            <a:r>
              <a:rPr sz="1600" spc="-5" dirty="0">
                <a:latin typeface="Calibri"/>
                <a:cs typeface="Calibri"/>
              </a:rPr>
              <a:t>,</a:t>
            </a:r>
            <a:r>
              <a:rPr sz="1600" spc="15" dirty="0">
                <a:latin typeface="Calibri"/>
                <a:cs typeface="Calibri"/>
              </a:rPr>
              <a:t> </a:t>
            </a:r>
            <a:r>
              <a:rPr sz="1600" spc="-5" dirty="0">
                <a:latin typeface="Calibri"/>
                <a:cs typeface="Calibri"/>
              </a:rPr>
              <a:t>i</a:t>
            </a:r>
            <a:r>
              <a:rPr sz="1600" spc="-15" dirty="0">
                <a:latin typeface="Calibri"/>
                <a:cs typeface="Calibri"/>
              </a:rPr>
              <a:t>ncl</a:t>
            </a:r>
            <a:r>
              <a:rPr sz="1600" spc="-5" dirty="0">
                <a:latin typeface="Calibri"/>
                <a:cs typeface="Calibri"/>
              </a:rPr>
              <a:t>u</a:t>
            </a:r>
            <a:r>
              <a:rPr sz="1600" spc="-15" dirty="0">
                <a:latin typeface="Calibri"/>
                <a:cs typeface="Calibri"/>
              </a:rPr>
              <a:t>de</a:t>
            </a:r>
            <a:r>
              <a:rPr sz="1600" spc="-10" dirty="0">
                <a:latin typeface="Calibri"/>
                <a:cs typeface="Calibri"/>
              </a:rPr>
              <a:t>s</a:t>
            </a:r>
            <a:r>
              <a:rPr sz="1600" spc="-15" dirty="0">
                <a:latin typeface="Calibri"/>
                <a:cs typeface="Calibri"/>
              </a:rPr>
              <a:t> </a:t>
            </a:r>
            <a:r>
              <a:rPr sz="1600" spc="-10" dirty="0">
                <a:latin typeface="Calibri"/>
                <a:cs typeface="Calibri"/>
              </a:rPr>
              <a:t>ad</a:t>
            </a:r>
            <a:r>
              <a:rPr sz="1600" spc="-15" dirty="0">
                <a:latin typeface="Calibri"/>
                <a:cs typeface="Calibri"/>
              </a:rPr>
              <a:t>d</a:t>
            </a:r>
            <a:r>
              <a:rPr sz="1600" dirty="0">
                <a:latin typeface="Calibri"/>
                <a:cs typeface="Calibri"/>
              </a:rPr>
              <a:t>i</a:t>
            </a:r>
            <a:r>
              <a:rPr sz="1600" spc="-5" dirty="0">
                <a:latin typeface="Calibri"/>
                <a:cs typeface="Calibri"/>
              </a:rPr>
              <a:t>ti</a:t>
            </a:r>
            <a:r>
              <a:rPr sz="1600" spc="-15" dirty="0">
                <a:latin typeface="Calibri"/>
                <a:cs typeface="Calibri"/>
              </a:rPr>
              <a:t>ona</a:t>
            </a:r>
            <a:r>
              <a:rPr sz="1600" spc="-5" dirty="0">
                <a:latin typeface="Calibri"/>
                <a:cs typeface="Calibri"/>
              </a:rPr>
              <a:t>l</a:t>
            </a:r>
            <a:r>
              <a:rPr sz="1600" spc="-30" dirty="0">
                <a:latin typeface="Calibri"/>
                <a:cs typeface="Calibri"/>
              </a:rPr>
              <a:t> </a:t>
            </a:r>
            <a:r>
              <a:rPr sz="1600" spc="-5" dirty="0">
                <a:latin typeface="Calibri"/>
                <a:cs typeface="Calibri"/>
              </a:rPr>
              <a:t>i</a:t>
            </a:r>
            <a:r>
              <a:rPr sz="1600" spc="-25" dirty="0">
                <a:latin typeface="Calibri"/>
                <a:cs typeface="Calibri"/>
              </a:rPr>
              <a:t>n</a:t>
            </a:r>
            <a:r>
              <a:rPr sz="1600" spc="-40" dirty="0">
                <a:latin typeface="Calibri"/>
                <a:cs typeface="Calibri"/>
              </a:rPr>
              <a:t>f</a:t>
            </a:r>
            <a:r>
              <a:rPr sz="1600" spc="-15" dirty="0">
                <a:latin typeface="Calibri"/>
                <a:cs typeface="Calibri"/>
              </a:rPr>
              <a:t>o</a:t>
            </a:r>
            <a:r>
              <a:rPr sz="1600" spc="-20" dirty="0">
                <a:latin typeface="Calibri"/>
                <a:cs typeface="Calibri"/>
              </a:rPr>
              <a:t>r</a:t>
            </a:r>
            <a:r>
              <a:rPr sz="1600" spc="-15" dirty="0">
                <a:latin typeface="Calibri"/>
                <a:cs typeface="Calibri"/>
              </a:rPr>
              <a:t>m</a:t>
            </a:r>
            <a:r>
              <a:rPr sz="1600" spc="-25" dirty="0">
                <a:latin typeface="Calibri"/>
                <a:cs typeface="Calibri"/>
              </a:rPr>
              <a:t>a</a:t>
            </a:r>
            <a:r>
              <a:rPr sz="1600" spc="-5" dirty="0">
                <a:latin typeface="Calibri"/>
                <a:cs typeface="Calibri"/>
              </a:rPr>
              <a:t>ti</a:t>
            </a:r>
            <a:r>
              <a:rPr sz="1600" spc="-15" dirty="0">
                <a:latin typeface="Calibri"/>
                <a:cs typeface="Calibri"/>
              </a:rPr>
              <a:t>o</a:t>
            </a:r>
            <a:r>
              <a:rPr sz="1600" spc="-10" dirty="0">
                <a:latin typeface="Calibri"/>
                <a:cs typeface="Calibri"/>
              </a:rPr>
              <a:t>n</a:t>
            </a:r>
            <a:r>
              <a:rPr sz="1600" spc="-5" dirty="0">
                <a:latin typeface="Calibri"/>
                <a:cs typeface="Calibri"/>
              </a:rPr>
              <a:t> </a:t>
            </a:r>
            <a:r>
              <a:rPr sz="1600" spc="-15" dirty="0">
                <a:latin typeface="Calibri"/>
                <a:cs typeface="Calibri"/>
              </a:rPr>
              <a:t>o</a:t>
            </a:r>
            <a:r>
              <a:rPr sz="1600" spc="-10" dirty="0">
                <a:latin typeface="Calibri"/>
                <a:cs typeface="Calibri"/>
              </a:rPr>
              <a:t>n</a:t>
            </a:r>
            <a:r>
              <a:rPr sz="1600" spc="10" dirty="0">
                <a:latin typeface="Calibri"/>
                <a:cs typeface="Calibri"/>
              </a:rPr>
              <a:t> </a:t>
            </a:r>
            <a:r>
              <a:rPr sz="1600" spc="-10" dirty="0">
                <a:latin typeface="Calibri"/>
                <a:cs typeface="Calibri"/>
              </a:rPr>
              <a:t>t</a:t>
            </a:r>
            <a:r>
              <a:rPr sz="1600" spc="-15" dirty="0">
                <a:latin typeface="Calibri"/>
                <a:cs typeface="Calibri"/>
              </a:rPr>
              <a:t>h</a:t>
            </a:r>
            <a:r>
              <a:rPr sz="1600" spc="-10" dirty="0">
                <a:latin typeface="Calibri"/>
                <a:cs typeface="Calibri"/>
              </a:rPr>
              <a:t>e</a:t>
            </a:r>
            <a:r>
              <a:rPr sz="1600" spc="10" dirty="0">
                <a:latin typeface="Calibri"/>
                <a:cs typeface="Calibri"/>
              </a:rPr>
              <a:t> </a:t>
            </a:r>
            <a:r>
              <a:rPr sz="1600" spc="-40" dirty="0">
                <a:latin typeface="Calibri"/>
                <a:cs typeface="Calibri"/>
              </a:rPr>
              <a:t>f</a:t>
            </a:r>
            <a:r>
              <a:rPr sz="1600" spc="-15" dirty="0">
                <a:latin typeface="Calibri"/>
                <a:cs typeface="Calibri"/>
              </a:rPr>
              <a:t>ol</a:t>
            </a:r>
            <a:r>
              <a:rPr sz="1600" dirty="0">
                <a:latin typeface="Calibri"/>
                <a:cs typeface="Calibri"/>
              </a:rPr>
              <a:t>l</a:t>
            </a:r>
            <a:r>
              <a:rPr sz="1600" spc="-25" dirty="0">
                <a:latin typeface="Calibri"/>
                <a:cs typeface="Calibri"/>
              </a:rPr>
              <a:t>o</a:t>
            </a:r>
            <a:r>
              <a:rPr sz="1600" spc="-10" dirty="0">
                <a:latin typeface="Calibri"/>
                <a:cs typeface="Calibri"/>
              </a:rPr>
              <a:t>wing</a:t>
            </a:r>
            <a:r>
              <a:rPr sz="1600" spc="25" dirty="0">
                <a:latin typeface="Calibri"/>
                <a:cs typeface="Calibri"/>
              </a:rPr>
              <a:t> </a:t>
            </a:r>
            <a:r>
              <a:rPr sz="1600" spc="-5" dirty="0">
                <a:latin typeface="Calibri"/>
                <a:cs typeface="Calibri"/>
              </a:rPr>
              <a:t>li</a:t>
            </a:r>
            <a:r>
              <a:rPr sz="1600" spc="-15" dirty="0">
                <a:latin typeface="Calibri"/>
                <a:cs typeface="Calibri"/>
              </a:rPr>
              <a:t>nk:</a:t>
            </a:r>
            <a:endParaRPr sz="1600" dirty="0">
              <a:latin typeface="Calibri"/>
              <a:cs typeface="Calibri"/>
            </a:endParaRPr>
          </a:p>
          <a:p>
            <a:pPr>
              <a:lnSpc>
                <a:spcPct val="100000"/>
              </a:lnSpc>
              <a:spcBef>
                <a:spcPts val="22"/>
              </a:spcBef>
            </a:pPr>
            <a:endParaRPr lang="en-US" sz="1650" dirty="0" smtClean="0">
              <a:latin typeface="Times New Roman"/>
              <a:cs typeface="Times New Roman"/>
            </a:endParaRPr>
          </a:p>
          <a:p>
            <a:pPr>
              <a:lnSpc>
                <a:spcPct val="100000"/>
              </a:lnSpc>
              <a:spcBef>
                <a:spcPts val="22"/>
              </a:spcBef>
            </a:pPr>
            <a:endParaRPr sz="1650" dirty="0">
              <a:latin typeface="Times New Roman"/>
              <a:cs typeface="Times New Roman"/>
            </a:endParaRPr>
          </a:p>
          <a:p>
            <a:pPr marL="2756535">
              <a:lnSpc>
                <a:spcPct val="100000"/>
              </a:lnSpc>
            </a:pPr>
            <a:r>
              <a:rPr sz="1600" u="heavy" spc="-25" dirty="0">
                <a:solidFill>
                  <a:srgbClr val="1F487C"/>
                </a:solidFill>
                <a:latin typeface="Calibri"/>
                <a:cs typeface="Calibri"/>
                <a:hlinkClick r:id="rId3"/>
              </a:rPr>
              <a:t>h</a:t>
            </a:r>
            <a:r>
              <a:rPr sz="1600" u="heavy" spc="-30" dirty="0">
                <a:solidFill>
                  <a:srgbClr val="1F487C"/>
                </a:solidFill>
                <a:latin typeface="Calibri"/>
                <a:cs typeface="Calibri"/>
                <a:hlinkClick r:id="rId3"/>
              </a:rPr>
              <a:t>t</a:t>
            </a:r>
            <a:r>
              <a:rPr sz="1600" u="heavy" spc="-10" dirty="0">
                <a:solidFill>
                  <a:srgbClr val="1F487C"/>
                </a:solidFill>
                <a:latin typeface="Calibri"/>
                <a:cs typeface="Calibri"/>
                <a:hlinkClick r:id="rId3"/>
              </a:rPr>
              <a:t>t</a:t>
            </a:r>
            <a:r>
              <a:rPr sz="1600" u="heavy" spc="-15" dirty="0">
                <a:solidFill>
                  <a:srgbClr val="1F487C"/>
                </a:solidFill>
                <a:latin typeface="Calibri"/>
                <a:cs typeface="Calibri"/>
                <a:hlinkClick r:id="rId3"/>
              </a:rPr>
              <a:t>p</a:t>
            </a:r>
            <a:r>
              <a:rPr sz="1600" u="heavy" dirty="0">
                <a:solidFill>
                  <a:srgbClr val="1F487C"/>
                </a:solidFill>
                <a:latin typeface="Calibri"/>
                <a:cs typeface="Calibri"/>
                <a:hlinkClick r:id="rId3"/>
              </a:rPr>
              <a:t>:</a:t>
            </a:r>
            <a:r>
              <a:rPr sz="1600" u="heavy" spc="-15" dirty="0">
                <a:solidFill>
                  <a:srgbClr val="1F487C"/>
                </a:solidFill>
                <a:latin typeface="Calibri"/>
                <a:cs typeface="Calibri"/>
                <a:hlinkClick r:id="rId3"/>
              </a:rPr>
              <a:t>/</a:t>
            </a:r>
            <a:r>
              <a:rPr sz="1600" u="heavy" spc="-20" dirty="0">
                <a:solidFill>
                  <a:srgbClr val="1F487C"/>
                </a:solidFill>
                <a:latin typeface="Calibri"/>
                <a:cs typeface="Calibri"/>
                <a:hlinkClick r:id="rId3"/>
              </a:rPr>
              <a:t>/</a:t>
            </a:r>
            <a:r>
              <a:rPr sz="1600" u="heavy" spc="-10" dirty="0">
                <a:solidFill>
                  <a:srgbClr val="1F487C"/>
                </a:solidFill>
                <a:latin typeface="Calibri"/>
                <a:cs typeface="Calibri"/>
                <a:hlinkClick r:id="rId3"/>
              </a:rPr>
              <a:t>ww</a:t>
            </a:r>
            <a:r>
              <a:rPr sz="1600" u="heavy" spc="-125" dirty="0">
                <a:solidFill>
                  <a:srgbClr val="1F487C"/>
                </a:solidFill>
                <a:latin typeface="Calibri"/>
                <a:cs typeface="Calibri"/>
                <a:hlinkClick r:id="rId3"/>
              </a:rPr>
              <a:t>w</a:t>
            </a:r>
            <a:r>
              <a:rPr sz="1600" u="heavy" spc="-10" dirty="0">
                <a:solidFill>
                  <a:srgbClr val="1F487C"/>
                </a:solidFill>
                <a:latin typeface="Calibri"/>
                <a:cs typeface="Calibri"/>
                <a:hlinkClick r:id="rId3"/>
              </a:rPr>
              <a:t>.cbp</a:t>
            </a:r>
            <a:r>
              <a:rPr sz="1600" u="heavy" spc="5" dirty="0">
                <a:solidFill>
                  <a:srgbClr val="1F487C"/>
                </a:solidFill>
                <a:latin typeface="Calibri"/>
                <a:cs typeface="Calibri"/>
                <a:hlinkClick r:id="rId3"/>
              </a:rPr>
              <a:t>.</a:t>
            </a:r>
            <a:r>
              <a:rPr sz="1600" u="heavy" spc="-20" dirty="0">
                <a:solidFill>
                  <a:srgbClr val="1F487C"/>
                </a:solidFill>
                <a:latin typeface="Calibri"/>
                <a:cs typeface="Calibri"/>
                <a:hlinkClick r:id="rId3"/>
              </a:rPr>
              <a:t>g</a:t>
            </a:r>
            <a:r>
              <a:rPr sz="1600" u="heavy" spc="-25" dirty="0">
                <a:solidFill>
                  <a:srgbClr val="1F487C"/>
                </a:solidFill>
                <a:latin typeface="Calibri"/>
                <a:cs typeface="Calibri"/>
                <a:hlinkClick r:id="rId3"/>
              </a:rPr>
              <a:t>o</a:t>
            </a:r>
            <a:r>
              <a:rPr sz="1600" u="heavy" spc="-10" dirty="0">
                <a:solidFill>
                  <a:srgbClr val="1F487C"/>
                </a:solidFill>
                <a:latin typeface="Calibri"/>
                <a:cs typeface="Calibri"/>
                <a:hlinkClick r:id="rId3"/>
              </a:rPr>
              <a:t>v</a:t>
            </a:r>
            <a:r>
              <a:rPr sz="1600" u="heavy" spc="-20" dirty="0">
                <a:solidFill>
                  <a:srgbClr val="1F487C"/>
                </a:solidFill>
                <a:latin typeface="Calibri"/>
                <a:cs typeface="Calibri"/>
                <a:hlinkClick r:id="rId3"/>
              </a:rPr>
              <a:t>/</a:t>
            </a:r>
            <a:r>
              <a:rPr sz="1600" u="heavy" spc="-40" dirty="0">
                <a:solidFill>
                  <a:srgbClr val="1F487C"/>
                </a:solidFill>
                <a:latin typeface="Calibri"/>
                <a:cs typeface="Calibri"/>
                <a:hlinkClick r:id="rId3"/>
              </a:rPr>
              <a:t>R</a:t>
            </a:r>
            <a:r>
              <a:rPr sz="1600" u="heavy" spc="-15" dirty="0">
                <a:solidFill>
                  <a:srgbClr val="1F487C"/>
                </a:solidFill>
                <a:latin typeface="Calibri"/>
                <a:cs typeface="Calibri"/>
                <a:hlinkClick r:id="rId3"/>
              </a:rPr>
              <a:t>SP</a:t>
            </a:r>
            <a:endParaRPr sz="1600" dirty="0">
              <a:latin typeface="Calibri"/>
              <a:cs typeface="Calibri"/>
            </a:endParaRPr>
          </a:p>
        </p:txBody>
      </p:sp>
      <p:sp>
        <p:nvSpPr>
          <p:cNvPr id="4" name="object 4"/>
          <p:cNvSpPr/>
          <p:nvPr/>
        </p:nvSpPr>
        <p:spPr>
          <a:xfrm>
            <a:off x="190500" y="5596127"/>
            <a:ext cx="8763000" cy="126186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6388" y="5519928"/>
            <a:ext cx="9031224" cy="762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6388" y="5519928"/>
            <a:ext cx="9031605" cy="76200"/>
          </a:xfrm>
          <a:custGeom>
            <a:avLst/>
            <a:gdLst/>
            <a:ahLst/>
            <a:cxnLst/>
            <a:rect l="l" t="t" r="r" b="b"/>
            <a:pathLst>
              <a:path w="9031605" h="76200">
                <a:moveTo>
                  <a:pt x="0" y="76200"/>
                </a:moveTo>
                <a:lnTo>
                  <a:pt x="9031224" y="76200"/>
                </a:lnTo>
                <a:lnTo>
                  <a:pt x="9031224" y="0"/>
                </a:lnTo>
                <a:lnTo>
                  <a:pt x="0" y="0"/>
                </a:lnTo>
                <a:lnTo>
                  <a:pt x="0" y="76200"/>
                </a:lnTo>
                <a:close/>
              </a:path>
            </a:pathLst>
          </a:custGeom>
          <a:ln w="9144">
            <a:solidFill>
              <a:srgbClr val="FFFFFF"/>
            </a:solidFill>
          </a:ln>
        </p:spPr>
        <p:txBody>
          <a:bodyPr wrap="square" lIns="0" tIns="0" rIns="0" bIns="0" rtlCol="0"/>
          <a:lstStyle/>
          <a:p>
            <a:endParaRPr/>
          </a:p>
        </p:txBody>
      </p:sp>
      <p:sp>
        <p:nvSpPr>
          <p:cNvPr id="7" name="object 7"/>
          <p:cNvSpPr/>
          <p:nvPr/>
        </p:nvSpPr>
        <p:spPr>
          <a:xfrm>
            <a:off x="56388" y="1447800"/>
            <a:ext cx="9031224" cy="762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32282" y="4101719"/>
            <a:ext cx="1916430" cy="432434"/>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Qu</a:t>
            </a:r>
            <a:r>
              <a:rPr sz="3200" b="1" spc="-10" dirty="0">
                <a:latin typeface="Calibri"/>
                <a:cs typeface="Calibri"/>
              </a:rPr>
              <a:t>e</a:t>
            </a:r>
            <a:r>
              <a:rPr sz="3200" b="1" spc="-30" dirty="0">
                <a:latin typeface="Calibri"/>
                <a:cs typeface="Calibri"/>
              </a:rPr>
              <a:t>s</a:t>
            </a:r>
            <a:r>
              <a:rPr sz="3200" b="1" dirty="0">
                <a:latin typeface="Calibri"/>
                <a:cs typeface="Calibri"/>
              </a:rPr>
              <a:t>ti</a:t>
            </a:r>
            <a:r>
              <a:rPr sz="3200" b="1" spc="10" dirty="0">
                <a:latin typeface="Calibri"/>
                <a:cs typeface="Calibri"/>
              </a:rPr>
              <a:t>o</a:t>
            </a:r>
            <a:r>
              <a:rPr sz="3200" b="1" dirty="0">
                <a:latin typeface="Calibri"/>
                <a:cs typeface="Calibri"/>
              </a:rPr>
              <a:t>ns?</a:t>
            </a:r>
            <a:endParaRPr sz="3200">
              <a:latin typeface="Calibri"/>
              <a:cs typeface="Calibri"/>
            </a:endParaRPr>
          </a:p>
        </p:txBody>
      </p:sp>
      <p:sp>
        <p:nvSpPr>
          <p:cNvPr id="9" name="object 9"/>
          <p:cNvSpPr/>
          <p:nvPr/>
        </p:nvSpPr>
        <p:spPr>
          <a:xfrm>
            <a:off x="4419600" y="3505200"/>
            <a:ext cx="4267200" cy="1687068"/>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pPr marL="25400">
                <a:lnSpc>
                  <a:spcPct val="100000"/>
                </a:lnSpc>
              </a:pPr>
              <a:t>12</a:t>
            </a:fld>
            <a:endParaRPr spc="-1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23" y="1074419"/>
            <a:ext cx="2403348" cy="232410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0" y="5789675"/>
            <a:ext cx="9144000" cy="1068705"/>
          </a:xfrm>
          <a:prstGeom prst="rect">
            <a:avLst/>
          </a:prstGeom>
        </p:spPr>
        <p:txBody>
          <a:bodyPr vert="horz" wrap="square" lIns="0" tIns="0" rIns="0" bIns="0" rtlCol="0">
            <a:spAutoFit/>
          </a:bodyPr>
          <a:lstStyle/>
          <a:p>
            <a:pPr algn="ctr">
              <a:lnSpc>
                <a:spcPct val="100000"/>
              </a:lnSpc>
            </a:pPr>
            <a:r>
              <a:rPr sz="1200" dirty="0">
                <a:solidFill>
                  <a:srgbClr val="77923B"/>
                </a:solidFill>
                <a:latin typeface="Times New Roman"/>
                <a:cs typeface="Times New Roman"/>
              </a:rPr>
              <a:t>2</a:t>
            </a:r>
            <a:endParaRPr sz="1200">
              <a:latin typeface="Times New Roman"/>
              <a:cs typeface="Times New Roman"/>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2580640">
              <a:lnSpc>
                <a:spcPct val="100000"/>
              </a:lnSpc>
            </a:pPr>
            <a:r>
              <a:rPr dirty="0"/>
              <a:t>A</a:t>
            </a:r>
            <a:r>
              <a:rPr spc="-40" dirty="0"/>
              <a:t>g</a:t>
            </a:r>
            <a:r>
              <a:rPr spc="-5" dirty="0"/>
              <a:t>enda</a:t>
            </a:r>
          </a:p>
        </p:txBody>
      </p:sp>
      <p:sp>
        <p:nvSpPr>
          <p:cNvPr id="5" name="object 5"/>
          <p:cNvSpPr txBox="1"/>
          <p:nvPr/>
        </p:nvSpPr>
        <p:spPr>
          <a:xfrm>
            <a:off x="4674870" y="2115992"/>
            <a:ext cx="3630930" cy="2800767"/>
          </a:xfrm>
          <a:prstGeom prst="rect">
            <a:avLst/>
          </a:prstGeom>
        </p:spPr>
        <p:txBody>
          <a:bodyPr vert="horz" wrap="square" lIns="0" tIns="0" rIns="0" bIns="0" rtlCol="0">
            <a:spAutoFit/>
          </a:bodyPr>
          <a:lstStyle/>
          <a:p>
            <a:pPr marL="302260" indent="-289560">
              <a:lnSpc>
                <a:spcPct val="100000"/>
              </a:lnSpc>
              <a:buClr>
                <a:srgbClr val="070000"/>
              </a:buClr>
              <a:buFont typeface="Arial"/>
              <a:buChar char="•"/>
              <a:tabLst>
                <a:tab pos="302260" algn="l"/>
              </a:tabLst>
            </a:pPr>
            <a:r>
              <a:rPr sz="2800" spc="-25" dirty="0">
                <a:solidFill>
                  <a:srgbClr val="070000"/>
                </a:solidFill>
                <a:latin typeface="Calibri"/>
                <a:cs typeface="Calibri"/>
              </a:rPr>
              <a:t>W</a:t>
            </a:r>
            <a:r>
              <a:rPr sz="2800" spc="-70" dirty="0">
                <a:solidFill>
                  <a:srgbClr val="070000"/>
                </a:solidFill>
                <a:latin typeface="Calibri"/>
                <a:cs typeface="Calibri"/>
              </a:rPr>
              <a:t>h</a:t>
            </a:r>
            <a:r>
              <a:rPr sz="2800" spc="-15" dirty="0">
                <a:solidFill>
                  <a:srgbClr val="070000"/>
                </a:solidFill>
                <a:latin typeface="Calibri"/>
                <a:cs typeface="Calibri"/>
              </a:rPr>
              <a:t>y</a:t>
            </a:r>
            <a:r>
              <a:rPr sz="2800" spc="5" dirty="0">
                <a:solidFill>
                  <a:srgbClr val="070000"/>
                </a:solidFill>
                <a:latin typeface="Calibri"/>
                <a:cs typeface="Calibri"/>
              </a:rPr>
              <a:t> </a:t>
            </a:r>
            <a:r>
              <a:rPr sz="2800" spc="-80" dirty="0">
                <a:solidFill>
                  <a:srgbClr val="070000"/>
                </a:solidFill>
                <a:latin typeface="Calibri"/>
                <a:cs typeface="Calibri"/>
              </a:rPr>
              <a:t>P</a:t>
            </a:r>
            <a:r>
              <a:rPr sz="2800" spc="-15" dirty="0">
                <a:solidFill>
                  <a:srgbClr val="070000"/>
                </a:solidFill>
                <a:latin typeface="Calibri"/>
                <a:cs typeface="Calibri"/>
              </a:rPr>
              <a:t>artne</a:t>
            </a:r>
            <a:r>
              <a:rPr sz="2800" spc="-65" dirty="0">
                <a:solidFill>
                  <a:srgbClr val="070000"/>
                </a:solidFill>
                <a:latin typeface="Calibri"/>
                <a:cs typeface="Calibri"/>
              </a:rPr>
              <a:t>r</a:t>
            </a:r>
            <a:r>
              <a:rPr sz="2800" spc="-20" dirty="0">
                <a:solidFill>
                  <a:srgbClr val="070000"/>
                </a:solidFill>
                <a:latin typeface="Calibri"/>
                <a:cs typeface="Calibri"/>
              </a:rPr>
              <a:t>sh</a:t>
            </a:r>
            <a:r>
              <a:rPr sz="2800" spc="-25" dirty="0">
                <a:solidFill>
                  <a:srgbClr val="070000"/>
                </a:solidFill>
                <a:latin typeface="Calibri"/>
                <a:cs typeface="Calibri"/>
              </a:rPr>
              <a:t>i</a:t>
            </a:r>
            <a:r>
              <a:rPr sz="2800" spc="-35" dirty="0">
                <a:solidFill>
                  <a:srgbClr val="070000"/>
                </a:solidFill>
                <a:latin typeface="Calibri"/>
                <a:cs typeface="Calibri"/>
              </a:rPr>
              <a:t>p</a:t>
            </a:r>
            <a:r>
              <a:rPr sz="2800" spc="-20" dirty="0">
                <a:solidFill>
                  <a:srgbClr val="070000"/>
                </a:solidFill>
                <a:latin typeface="Calibri"/>
                <a:cs typeface="Calibri"/>
              </a:rPr>
              <a:t>s?</a:t>
            </a:r>
            <a:endParaRPr sz="2800" dirty="0">
              <a:latin typeface="Calibri"/>
              <a:cs typeface="Calibri"/>
            </a:endParaRPr>
          </a:p>
          <a:p>
            <a:pPr>
              <a:lnSpc>
                <a:spcPct val="100000"/>
              </a:lnSpc>
              <a:buClr>
                <a:srgbClr val="070000"/>
              </a:buClr>
              <a:buFont typeface="Arial"/>
              <a:buChar char="•"/>
            </a:pPr>
            <a:endParaRPr sz="2900" dirty="0">
              <a:latin typeface="Times New Roman"/>
              <a:cs typeface="Times New Roman"/>
            </a:endParaRPr>
          </a:p>
          <a:p>
            <a:pPr marL="302260" indent="-289560">
              <a:lnSpc>
                <a:spcPct val="100000"/>
              </a:lnSpc>
              <a:spcBef>
                <a:spcPts val="2380"/>
              </a:spcBef>
              <a:buClr>
                <a:srgbClr val="070000"/>
              </a:buClr>
              <a:buFont typeface="Arial"/>
              <a:buChar char="•"/>
              <a:tabLst>
                <a:tab pos="302260" algn="l"/>
              </a:tabLst>
            </a:pPr>
            <a:r>
              <a:rPr sz="2800" spc="-15" dirty="0">
                <a:solidFill>
                  <a:srgbClr val="070000"/>
                </a:solidFill>
                <a:latin typeface="Calibri"/>
                <a:cs typeface="Calibri"/>
              </a:rPr>
              <a:t>P</a:t>
            </a:r>
            <a:r>
              <a:rPr sz="2800" spc="-70" dirty="0">
                <a:solidFill>
                  <a:srgbClr val="070000"/>
                </a:solidFill>
                <a:latin typeface="Calibri"/>
                <a:cs typeface="Calibri"/>
              </a:rPr>
              <a:t>r</a:t>
            </a:r>
            <a:r>
              <a:rPr sz="2800" spc="-20" dirty="0">
                <a:solidFill>
                  <a:srgbClr val="070000"/>
                </a:solidFill>
                <a:latin typeface="Calibri"/>
                <a:cs typeface="Calibri"/>
              </a:rPr>
              <a:t>og</a:t>
            </a:r>
            <a:r>
              <a:rPr sz="2800" spc="-70" dirty="0">
                <a:solidFill>
                  <a:srgbClr val="070000"/>
                </a:solidFill>
                <a:latin typeface="Calibri"/>
                <a:cs typeface="Calibri"/>
              </a:rPr>
              <a:t>r</a:t>
            </a:r>
            <a:r>
              <a:rPr sz="2800" spc="-20" dirty="0">
                <a:solidFill>
                  <a:srgbClr val="070000"/>
                </a:solidFill>
                <a:latin typeface="Calibri"/>
                <a:cs typeface="Calibri"/>
              </a:rPr>
              <a:t>am</a:t>
            </a:r>
            <a:r>
              <a:rPr sz="2800" spc="15" dirty="0">
                <a:solidFill>
                  <a:srgbClr val="070000"/>
                </a:solidFill>
                <a:latin typeface="Calibri"/>
                <a:cs typeface="Calibri"/>
              </a:rPr>
              <a:t> </a:t>
            </a:r>
            <a:r>
              <a:rPr sz="2800" spc="-25" dirty="0">
                <a:solidFill>
                  <a:srgbClr val="070000"/>
                </a:solidFill>
                <a:latin typeface="Calibri"/>
                <a:cs typeface="Calibri"/>
              </a:rPr>
              <a:t>O</a:t>
            </a:r>
            <a:r>
              <a:rPr sz="2800" spc="-45" dirty="0">
                <a:solidFill>
                  <a:srgbClr val="070000"/>
                </a:solidFill>
                <a:latin typeface="Calibri"/>
                <a:cs typeface="Calibri"/>
              </a:rPr>
              <a:t>v</a:t>
            </a:r>
            <a:r>
              <a:rPr sz="2800" spc="-15" dirty="0">
                <a:solidFill>
                  <a:srgbClr val="070000"/>
                </a:solidFill>
                <a:latin typeface="Calibri"/>
                <a:cs typeface="Calibri"/>
              </a:rPr>
              <a:t>e</a:t>
            </a:r>
            <a:r>
              <a:rPr sz="2800" spc="0" dirty="0">
                <a:solidFill>
                  <a:srgbClr val="070000"/>
                </a:solidFill>
                <a:latin typeface="Calibri"/>
                <a:cs typeface="Calibri"/>
              </a:rPr>
              <a:t>r</a:t>
            </a:r>
            <a:r>
              <a:rPr sz="2800" spc="-15" dirty="0">
                <a:solidFill>
                  <a:srgbClr val="070000"/>
                </a:solidFill>
                <a:latin typeface="Calibri"/>
                <a:cs typeface="Calibri"/>
              </a:rPr>
              <a:t>v</a:t>
            </a:r>
            <a:r>
              <a:rPr sz="2800" spc="-20" dirty="0">
                <a:solidFill>
                  <a:srgbClr val="070000"/>
                </a:solidFill>
                <a:latin typeface="Calibri"/>
                <a:cs typeface="Calibri"/>
              </a:rPr>
              <a:t>i</a:t>
            </a:r>
            <a:r>
              <a:rPr sz="2800" spc="-25" dirty="0">
                <a:solidFill>
                  <a:srgbClr val="070000"/>
                </a:solidFill>
                <a:latin typeface="Calibri"/>
                <a:cs typeface="Calibri"/>
              </a:rPr>
              <a:t>e</a:t>
            </a:r>
            <a:r>
              <a:rPr sz="2800" spc="-20" dirty="0">
                <a:solidFill>
                  <a:srgbClr val="070000"/>
                </a:solidFill>
                <a:latin typeface="Calibri"/>
                <a:cs typeface="Calibri"/>
              </a:rPr>
              <a:t>w</a:t>
            </a:r>
            <a:endParaRPr sz="2800" dirty="0">
              <a:latin typeface="Calibri"/>
              <a:cs typeface="Calibri"/>
            </a:endParaRPr>
          </a:p>
          <a:p>
            <a:pPr>
              <a:lnSpc>
                <a:spcPct val="100000"/>
              </a:lnSpc>
              <a:buClr>
                <a:srgbClr val="070000"/>
              </a:buClr>
              <a:buFont typeface="Arial"/>
              <a:buChar char="•"/>
            </a:pPr>
            <a:endParaRPr sz="2900" dirty="0">
              <a:latin typeface="Times New Roman"/>
              <a:cs typeface="Times New Roman"/>
            </a:endParaRPr>
          </a:p>
          <a:p>
            <a:pPr marL="302260" indent="-289560">
              <a:lnSpc>
                <a:spcPct val="100000"/>
              </a:lnSpc>
              <a:spcBef>
                <a:spcPts val="2380"/>
              </a:spcBef>
              <a:buClr>
                <a:srgbClr val="070000"/>
              </a:buClr>
              <a:buFont typeface="Arial"/>
              <a:buChar char="•"/>
              <a:tabLst>
                <a:tab pos="302260" algn="l"/>
              </a:tabLst>
            </a:pPr>
            <a:r>
              <a:rPr lang="en-US" sz="2800" spc="-20" dirty="0" smtClean="0">
                <a:solidFill>
                  <a:srgbClr val="070000"/>
                </a:solidFill>
                <a:latin typeface="Calibri"/>
                <a:cs typeface="Calibri"/>
              </a:rPr>
              <a:t>Application Guidance</a:t>
            </a:r>
            <a:endParaRPr sz="2800" dirty="0">
              <a:latin typeface="Calibri"/>
              <a:cs typeface="Calibri"/>
            </a:endParaRPr>
          </a:p>
        </p:txBody>
      </p:sp>
      <p:sp>
        <p:nvSpPr>
          <p:cNvPr id="6" name="object 6"/>
          <p:cNvSpPr/>
          <p:nvPr/>
        </p:nvSpPr>
        <p:spPr>
          <a:xfrm>
            <a:off x="0" y="5789675"/>
            <a:ext cx="9144000" cy="106832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9060" y="5705854"/>
            <a:ext cx="3124200" cy="115214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6388" y="925067"/>
            <a:ext cx="9031224" cy="76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334767" y="1074419"/>
            <a:ext cx="2264663" cy="23241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9623" y="3284220"/>
            <a:ext cx="2403348" cy="2305811"/>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334767" y="3284220"/>
            <a:ext cx="2264663" cy="2305811"/>
          </a:xfrm>
          <a:prstGeom prst="rect">
            <a:avLst/>
          </a:prstGeom>
          <a:blipFill>
            <a:blip r:embed="rId9"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41250" rIns="0" bIns="0" rtlCol="0">
            <a:spAutoFit/>
          </a:bodyPr>
          <a:lstStyle/>
          <a:p>
            <a:pPr marL="102870">
              <a:lnSpc>
                <a:spcPct val="100000"/>
              </a:lnSpc>
            </a:pPr>
            <a:fld id="{81D60167-4931-47E6-BA6A-407CBD079E47}" type="slidenum">
              <a:rPr spc="-10" dirty="0">
                <a:solidFill>
                  <a:srgbClr val="A6A6A6"/>
                </a:solidFill>
              </a:rPr>
              <a:pPr marL="102870">
                <a:lnSpc>
                  <a:spcPct val="100000"/>
                </a:lnSpc>
              </a:pPr>
              <a:t>2</a:t>
            </a:fld>
            <a:endParaRPr spc="-10" dirty="0">
              <a:solidFill>
                <a:srgbClr val="A6A6A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2921" y="228600"/>
            <a:ext cx="6598157" cy="482600"/>
          </a:xfrm>
          <a:prstGeom prst="rect">
            <a:avLst/>
          </a:prstGeom>
        </p:spPr>
        <p:txBody>
          <a:bodyPr vert="horz" wrap="square" lIns="0" tIns="0" rIns="0" bIns="0" rtlCol="0">
            <a:spAutoFit/>
          </a:bodyPr>
          <a:lstStyle/>
          <a:p>
            <a:pPr marL="1435735">
              <a:lnSpc>
                <a:spcPct val="100000"/>
              </a:lnSpc>
            </a:pPr>
            <a:r>
              <a:rPr spc="-40" dirty="0"/>
              <a:t>W</a:t>
            </a:r>
            <a:r>
              <a:rPr spc="-80" dirty="0"/>
              <a:t>h</a:t>
            </a:r>
            <a:r>
              <a:rPr spc="-20" dirty="0"/>
              <a:t>y</a:t>
            </a:r>
            <a:r>
              <a:rPr spc="-10" dirty="0"/>
              <a:t> </a:t>
            </a:r>
            <a:r>
              <a:rPr spc="-70" dirty="0"/>
              <a:t>P</a:t>
            </a:r>
            <a:r>
              <a:rPr dirty="0"/>
              <a:t>artne</a:t>
            </a:r>
            <a:r>
              <a:rPr spc="-50" dirty="0"/>
              <a:t>r</a:t>
            </a:r>
            <a:r>
              <a:rPr spc="-20" dirty="0"/>
              <a:t>ships?</a:t>
            </a:r>
          </a:p>
        </p:txBody>
      </p:sp>
      <p:sp>
        <p:nvSpPr>
          <p:cNvPr id="3" name="object 3"/>
          <p:cNvSpPr txBox="1"/>
          <p:nvPr/>
        </p:nvSpPr>
        <p:spPr>
          <a:xfrm>
            <a:off x="334467" y="1354929"/>
            <a:ext cx="8443595" cy="3640454"/>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sz="1600" spc="-45" dirty="0">
                <a:latin typeface="Calibri"/>
                <a:cs typeface="Calibri"/>
              </a:rPr>
              <a:t>U</a:t>
            </a:r>
            <a:r>
              <a:rPr sz="1600" spc="-5" dirty="0">
                <a:latin typeface="Calibri"/>
                <a:cs typeface="Calibri"/>
              </a:rPr>
              <a:t>.</a:t>
            </a:r>
            <a:r>
              <a:rPr sz="1600" spc="-15" dirty="0">
                <a:latin typeface="Calibri"/>
                <a:cs typeface="Calibri"/>
              </a:rPr>
              <a:t>S</a:t>
            </a:r>
            <a:r>
              <a:rPr sz="1600" spc="-5" dirty="0">
                <a:latin typeface="Calibri"/>
                <a:cs typeface="Calibri"/>
              </a:rPr>
              <a:t>.</a:t>
            </a:r>
            <a:r>
              <a:rPr sz="1600" spc="-15" dirty="0">
                <a:latin typeface="Calibri"/>
                <a:cs typeface="Calibri"/>
              </a:rPr>
              <a:t> Cu</a:t>
            </a:r>
            <a:r>
              <a:rPr sz="1600" spc="-20" dirty="0">
                <a:latin typeface="Calibri"/>
                <a:cs typeface="Calibri"/>
              </a:rPr>
              <a:t>stom</a:t>
            </a:r>
            <a:r>
              <a:rPr sz="1600" spc="-10" dirty="0">
                <a:latin typeface="Calibri"/>
                <a:cs typeface="Calibri"/>
              </a:rPr>
              <a:t>s</a:t>
            </a:r>
            <a:r>
              <a:rPr sz="1600" spc="-5" dirty="0">
                <a:latin typeface="Calibri"/>
                <a:cs typeface="Calibri"/>
              </a:rPr>
              <a:t> </a:t>
            </a:r>
            <a:r>
              <a:rPr sz="1600" spc="-10" dirty="0">
                <a:latin typeface="Calibri"/>
                <a:cs typeface="Calibri"/>
              </a:rPr>
              <a:t>and</a:t>
            </a:r>
            <a:r>
              <a:rPr sz="1600" spc="-5" dirty="0">
                <a:latin typeface="Calibri"/>
                <a:cs typeface="Calibri"/>
              </a:rPr>
              <a:t> </a:t>
            </a:r>
            <a:r>
              <a:rPr sz="1600" spc="-10" dirty="0">
                <a:latin typeface="Calibri"/>
                <a:cs typeface="Calibri"/>
              </a:rPr>
              <a:t>Bo</a:t>
            </a:r>
            <a:r>
              <a:rPr sz="1600" spc="-45" dirty="0">
                <a:latin typeface="Calibri"/>
                <a:cs typeface="Calibri"/>
              </a:rPr>
              <a:t>r</a:t>
            </a:r>
            <a:r>
              <a:rPr sz="1600" spc="-15" dirty="0">
                <a:latin typeface="Calibri"/>
                <a:cs typeface="Calibri"/>
              </a:rPr>
              <a:t>de</a:t>
            </a:r>
            <a:r>
              <a:rPr sz="1600" spc="-10" dirty="0">
                <a:latin typeface="Calibri"/>
                <a:cs typeface="Calibri"/>
              </a:rPr>
              <a:t>r</a:t>
            </a:r>
            <a:r>
              <a:rPr sz="1600" spc="40" dirty="0">
                <a:latin typeface="Calibri"/>
                <a:cs typeface="Calibri"/>
              </a:rPr>
              <a:t> </a:t>
            </a:r>
            <a:r>
              <a:rPr sz="1600" spc="-10" dirty="0">
                <a:latin typeface="Calibri"/>
                <a:cs typeface="Calibri"/>
              </a:rPr>
              <a:t>P</a:t>
            </a:r>
            <a:r>
              <a:rPr sz="1600" spc="-35" dirty="0">
                <a:latin typeface="Calibri"/>
                <a:cs typeface="Calibri"/>
              </a:rPr>
              <a:t>r</a:t>
            </a:r>
            <a:r>
              <a:rPr sz="1600" spc="-15" dirty="0">
                <a:latin typeface="Calibri"/>
                <a:cs typeface="Calibri"/>
              </a:rPr>
              <a:t>o</a:t>
            </a:r>
            <a:r>
              <a:rPr sz="1600" spc="-20" dirty="0">
                <a:latin typeface="Calibri"/>
                <a:cs typeface="Calibri"/>
              </a:rPr>
              <a:t>t</a:t>
            </a:r>
            <a:r>
              <a:rPr sz="1600" spc="-10" dirty="0">
                <a:latin typeface="Calibri"/>
                <a:cs typeface="Calibri"/>
              </a:rPr>
              <a:t>e</a:t>
            </a:r>
            <a:r>
              <a:rPr sz="1600" spc="-20" dirty="0">
                <a:latin typeface="Calibri"/>
                <a:cs typeface="Calibri"/>
              </a:rPr>
              <a:t>c</a:t>
            </a:r>
            <a:r>
              <a:rPr sz="1600" spc="-5" dirty="0">
                <a:latin typeface="Calibri"/>
                <a:cs typeface="Calibri"/>
              </a:rPr>
              <a:t>ti</a:t>
            </a:r>
            <a:r>
              <a:rPr sz="1600" spc="-15" dirty="0">
                <a:latin typeface="Calibri"/>
                <a:cs typeface="Calibri"/>
              </a:rPr>
              <a:t>o</a:t>
            </a:r>
            <a:r>
              <a:rPr sz="1600" spc="-10" dirty="0">
                <a:latin typeface="Calibri"/>
                <a:cs typeface="Calibri"/>
              </a:rPr>
              <a:t>n</a:t>
            </a:r>
            <a:r>
              <a:rPr sz="1600" spc="20" dirty="0">
                <a:latin typeface="Calibri"/>
                <a:cs typeface="Calibri"/>
              </a:rPr>
              <a:t> </a:t>
            </a:r>
            <a:r>
              <a:rPr sz="1600" spc="-15" dirty="0">
                <a:latin typeface="Calibri"/>
                <a:cs typeface="Calibri"/>
              </a:rPr>
              <a:t>(C</a:t>
            </a:r>
            <a:r>
              <a:rPr sz="1600" spc="-20" dirty="0">
                <a:latin typeface="Calibri"/>
                <a:cs typeface="Calibri"/>
              </a:rPr>
              <a:t>B</a:t>
            </a:r>
            <a:r>
              <a:rPr sz="1600" spc="-10" dirty="0">
                <a:latin typeface="Calibri"/>
                <a:cs typeface="Calibri"/>
              </a:rPr>
              <a:t>P)</a:t>
            </a:r>
            <a:r>
              <a:rPr sz="1600" spc="35" dirty="0">
                <a:latin typeface="Calibri"/>
                <a:cs typeface="Calibri"/>
              </a:rPr>
              <a:t> </a:t>
            </a:r>
            <a:r>
              <a:rPr sz="1600" spc="-5" dirty="0">
                <a:latin typeface="Calibri"/>
                <a:cs typeface="Calibri"/>
              </a:rPr>
              <a:t>is</a:t>
            </a:r>
            <a:r>
              <a:rPr sz="1600" spc="-15" dirty="0">
                <a:latin typeface="Calibri"/>
                <a:cs typeface="Calibri"/>
              </a:rPr>
              <a:t> </a:t>
            </a:r>
            <a:r>
              <a:rPr sz="1600" spc="-5" dirty="0">
                <a:latin typeface="Calibri"/>
                <a:cs typeface="Calibri"/>
              </a:rPr>
              <a:t>f</a:t>
            </a:r>
            <a:r>
              <a:rPr sz="1600" spc="-40" dirty="0">
                <a:latin typeface="Calibri"/>
                <a:cs typeface="Calibri"/>
              </a:rPr>
              <a:t>r</a:t>
            </a:r>
            <a:r>
              <a:rPr sz="1600" spc="-10" dirty="0">
                <a:latin typeface="Calibri"/>
                <a:cs typeface="Calibri"/>
              </a:rPr>
              <a:t>eque</a:t>
            </a:r>
            <a:r>
              <a:rPr sz="1600" spc="-25" dirty="0">
                <a:latin typeface="Calibri"/>
                <a:cs typeface="Calibri"/>
              </a:rPr>
              <a:t>n</a:t>
            </a:r>
            <a:r>
              <a:rPr sz="1600" spc="-10" dirty="0">
                <a:latin typeface="Calibri"/>
                <a:cs typeface="Calibri"/>
              </a:rPr>
              <a:t>tly</a:t>
            </a:r>
            <a:r>
              <a:rPr sz="1600" spc="5" dirty="0">
                <a:latin typeface="Calibri"/>
                <a:cs typeface="Calibri"/>
              </a:rPr>
              <a:t> </a:t>
            </a:r>
            <a:r>
              <a:rPr sz="1600" spc="-10" dirty="0">
                <a:latin typeface="Calibri"/>
                <a:cs typeface="Calibri"/>
              </a:rPr>
              <a:t>as</a:t>
            </a:r>
            <a:r>
              <a:rPr sz="1600" spc="-65" dirty="0">
                <a:latin typeface="Calibri"/>
                <a:cs typeface="Calibri"/>
              </a:rPr>
              <a:t>k</a:t>
            </a:r>
            <a:r>
              <a:rPr sz="1600" spc="-10" dirty="0">
                <a:latin typeface="Calibri"/>
                <a:cs typeface="Calibri"/>
              </a:rPr>
              <a:t>ed</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5" dirty="0">
                <a:latin typeface="Calibri"/>
                <a:cs typeface="Calibri"/>
              </a:rPr>
              <a:t>p</a:t>
            </a:r>
            <a:r>
              <a:rPr sz="1600" spc="-40" dirty="0">
                <a:latin typeface="Calibri"/>
                <a:cs typeface="Calibri"/>
              </a:rPr>
              <a:t>r</a:t>
            </a:r>
            <a:r>
              <a:rPr sz="1600" spc="-25" dirty="0">
                <a:latin typeface="Calibri"/>
                <a:cs typeface="Calibri"/>
              </a:rPr>
              <a:t>o</a:t>
            </a:r>
            <a:r>
              <a:rPr sz="1600" spc="-10" dirty="0">
                <a:latin typeface="Calibri"/>
                <a:cs typeface="Calibri"/>
              </a:rPr>
              <a:t>vide</a:t>
            </a:r>
            <a:r>
              <a:rPr sz="1600" spc="15" dirty="0">
                <a:latin typeface="Calibri"/>
                <a:cs typeface="Calibri"/>
              </a:rPr>
              <a:t> </a:t>
            </a:r>
            <a:r>
              <a:rPr sz="1600" spc="-15" dirty="0">
                <a:latin typeface="Calibri"/>
                <a:cs typeface="Calibri"/>
              </a:rPr>
              <a:t>n</a:t>
            </a:r>
            <a:r>
              <a:rPr sz="1600" spc="-25" dirty="0">
                <a:latin typeface="Calibri"/>
                <a:cs typeface="Calibri"/>
              </a:rPr>
              <a:t>e</a:t>
            </a:r>
            <a:r>
              <a:rPr sz="1600" spc="-15" dirty="0">
                <a:latin typeface="Calibri"/>
                <a:cs typeface="Calibri"/>
              </a:rPr>
              <a:t>w</a:t>
            </a:r>
            <a:r>
              <a:rPr sz="1600" spc="20" dirty="0">
                <a:latin typeface="Calibri"/>
                <a:cs typeface="Calibri"/>
              </a:rPr>
              <a:t> </a:t>
            </a:r>
            <a:r>
              <a:rPr sz="1600" spc="-15" dirty="0">
                <a:latin typeface="Calibri"/>
                <a:cs typeface="Calibri"/>
              </a:rPr>
              <a:t>o</a:t>
            </a:r>
            <a:r>
              <a:rPr sz="1600" spc="-10" dirty="0">
                <a:latin typeface="Calibri"/>
                <a:cs typeface="Calibri"/>
              </a:rPr>
              <a:t>r</a:t>
            </a:r>
            <a:r>
              <a:rPr sz="1600" spc="15" dirty="0">
                <a:latin typeface="Calibri"/>
                <a:cs typeface="Calibri"/>
              </a:rPr>
              <a:t> </a:t>
            </a:r>
            <a:r>
              <a:rPr sz="1600" spc="-10" dirty="0">
                <a:latin typeface="Calibri"/>
                <a:cs typeface="Calibri"/>
              </a:rPr>
              <a:t>ad</a:t>
            </a:r>
            <a:r>
              <a:rPr sz="1600" spc="-15" dirty="0">
                <a:latin typeface="Calibri"/>
                <a:cs typeface="Calibri"/>
              </a:rPr>
              <a:t>d</a:t>
            </a:r>
            <a:r>
              <a:rPr sz="1600" dirty="0">
                <a:latin typeface="Calibri"/>
                <a:cs typeface="Calibri"/>
              </a:rPr>
              <a:t>i</a:t>
            </a:r>
            <a:r>
              <a:rPr sz="1600" spc="-5" dirty="0">
                <a:latin typeface="Calibri"/>
                <a:cs typeface="Calibri"/>
              </a:rPr>
              <a:t>ti</a:t>
            </a:r>
            <a:r>
              <a:rPr sz="1600" spc="-15" dirty="0">
                <a:latin typeface="Calibri"/>
                <a:cs typeface="Calibri"/>
              </a:rPr>
              <a:t>ona</a:t>
            </a:r>
            <a:r>
              <a:rPr sz="1600" spc="-5" dirty="0">
                <a:latin typeface="Calibri"/>
                <a:cs typeface="Calibri"/>
              </a:rPr>
              <a:t>l</a:t>
            </a:r>
            <a:r>
              <a:rPr sz="1600" dirty="0">
                <a:latin typeface="Calibri"/>
                <a:cs typeface="Calibri"/>
              </a:rPr>
              <a:t> </a:t>
            </a:r>
            <a:r>
              <a:rPr sz="1600" spc="-15" dirty="0">
                <a:latin typeface="Calibri"/>
                <a:cs typeface="Calibri"/>
              </a:rPr>
              <a:t>s</a:t>
            </a:r>
            <a:r>
              <a:rPr sz="1600" spc="-20" dirty="0">
                <a:latin typeface="Calibri"/>
                <a:cs typeface="Calibri"/>
              </a:rPr>
              <a:t>e</a:t>
            </a:r>
            <a:r>
              <a:rPr sz="1600" spc="-5" dirty="0">
                <a:latin typeface="Calibri"/>
                <a:cs typeface="Calibri"/>
              </a:rPr>
              <a:t>r</a:t>
            </a:r>
            <a:r>
              <a:rPr sz="1600" spc="-10" dirty="0">
                <a:latin typeface="Calibri"/>
                <a:cs typeface="Calibri"/>
              </a:rPr>
              <a:t>vices</a:t>
            </a:r>
            <a:r>
              <a:rPr sz="1600" spc="-5" dirty="0">
                <a:latin typeface="Calibri"/>
                <a:cs typeface="Calibri"/>
              </a:rPr>
              <a:t> </a:t>
            </a:r>
            <a:r>
              <a:rPr sz="1600" spc="-20" dirty="0">
                <a:latin typeface="Calibri"/>
                <a:cs typeface="Calibri"/>
              </a:rPr>
              <a:t>a</a:t>
            </a:r>
            <a:r>
              <a:rPr sz="1600" spc="-10" dirty="0">
                <a:latin typeface="Calibri"/>
                <a:cs typeface="Calibri"/>
              </a:rPr>
              <a:t>t</a:t>
            </a:r>
            <a:r>
              <a:rPr sz="1600" spc="-15" dirty="0">
                <a:latin typeface="Calibri"/>
                <a:cs typeface="Calibri"/>
              </a:rPr>
              <a:t> port</a:t>
            </a:r>
            <a:r>
              <a:rPr sz="1600" spc="-10" dirty="0">
                <a:latin typeface="Calibri"/>
                <a:cs typeface="Calibri"/>
              </a:rPr>
              <a:t>s</a:t>
            </a:r>
            <a:r>
              <a:rPr sz="1600" spc="25" dirty="0">
                <a:latin typeface="Calibri"/>
                <a:cs typeface="Calibri"/>
              </a:rPr>
              <a:t> </a:t>
            </a:r>
            <a:r>
              <a:rPr sz="1600" spc="-15" dirty="0">
                <a:latin typeface="Calibri"/>
                <a:cs typeface="Calibri"/>
              </a:rPr>
              <a:t>o</a:t>
            </a:r>
            <a:r>
              <a:rPr sz="1600" spc="-5" dirty="0">
                <a:latin typeface="Calibri"/>
                <a:cs typeface="Calibri"/>
              </a:rPr>
              <a:t>f</a:t>
            </a:r>
            <a:r>
              <a:rPr sz="1600" spc="10" dirty="0">
                <a:latin typeface="Calibri"/>
                <a:cs typeface="Calibri"/>
              </a:rPr>
              <a:t> </a:t>
            </a:r>
            <a:r>
              <a:rPr sz="1600" spc="-10" dirty="0">
                <a:latin typeface="Calibri"/>
                <a:cs typeface="Calibri"/>
              </a:rPr>
              <a:t>e</a:t>
            </a:r>
            <a:r>
              <a:rPr sz="1600" spc="-25" dirty="0">
                <a:latin typeface="Calibri"/>
                <a:cs typeface="Calibri"/>
              </a:rPr>
              <a:t>n</a:t>
            </a:r>
            <a:r>
              <a:rPr sz="1600" spc="-10" dirty="0">
                <a:latin typeface="Calibri"/>
                <a:cs typeface="Calibri"/>
              </a:rPr>
              <a:t>t</a:t>
            </a:r>
            <a:r>
              <a:rPr sz="1600" spc="-5" dirty="0">
                <a:latin typeface="Calibri"/>
                <a:cs typeface="Calibri"/>
              </a:rPr>
              <a:t>r</a:t>
            </a:r>
            <a:r>
              <a:rPr sz="1600" spc="-10" dirty="0">
                <a:latin typeface="Calibri"/>
                <a:cs typeface="Calibri"/>
              </a:rPr>
              <a:t>y</a:t>
            </a:r>
            <a:r>
              <a:rPr sz="1600" spc="5" dirty="0">
                <a:latin typeface="Calibri"/>
                <a:cs typeface="Calibri"/>
              </a:rPr>
              <a:t> </a:t>
            </a:r>
            <a:r>
              <a:rPr sz="1600" spc="-10" dirty="0">
                <a:latin typeface="Calibri"/>
                <a:cs typeface="Calibri"/>
              </a:rPr>
              <a:t>ac</a:t>
            </a:r>
            <a:r>
              <a:rPr sz="1600" spc="-40" dirty="0">
                <a:latin typeface="Calibri"/>
                <a:cs typeface="Calibri"/>
              </a:rPr>
              <a:t>r</a:t>
            </a:r>
            <a:r>
              <a:rPr sz="1600" spc="-15" dirty="0">
                <a:latin typeface="Calibri"/>
                <a:cs typeface="Calibri"/>
              </a:rPr>
              <a:t>os</a:t>
            </a:r>
            <a:r>
              <a:rPr sz="1600" spc="-10" dirty="0">
                <a:latin typeface="Calibri"/>
                <a:cs typeface="Calibri"/>
              </a:rPr>
              <a:t>s</a:t>
            </a:r>
            <a:r>
              <a:rPr sz="1600" spc="5" dirty="0">
                <a:latin typeface="Calibri"/>
                <a:cs typeface="Calibri"/>
              </a:rPr>
              <a:t> </a:t>
            </a:r>
            <a:r>
              <a:rPr sz="1600" spc="-10" dirty="0">
                <a:latin typeface="Calibri"/>
                <a:cs typeface="Calibri"/>
              </a:rPr>
              <a:t>t</a:t>
            </a:r>
            <a:r>
              <a:rPr sz="1600" spc="-15" dirty="0">
                <a:latin typeface="Calibri"/>
                <a:cs typeface="Calibri"/>
              </a:rPr>
              <a:t>h</a:t>
            </a:r>
            <a:r>
              <a:rPr sz="1600" spc="-10" dirty="0">
                <a:latin typeface="Calibri"/>
                <a:cs typeface="Calibri"/>
              </a:rPr>
              <a:t>e</a:t>
            </a:r>
            <a:r>
              <a:rPr sz="1600" spc="10" dirty="0">
                <a:latin typeface="Calibri"/>
                <a:cs typeface="Calibri"/>
              </a:rPr>
              <a:t> </a:t>
            </a:r>
            <a:r>
              <a:rPr sz="1600" spc="-25" dirty="0">
                <a:latin typeface="Calibri"/>
                <a:cs typeface="Calibri"/>
              </a:rPr>
              <a:t>c</a:t>
            </a:r>
            <a:r>
              <a:rPr sz="1600" spc="-15" dirty="0">
                <a:latin typeface="Calibri"/>
                <a:cs typeface="Calibri"/>
              </a:rPr>
              <a:t>ou</a:t>
            </a:r>
            <a:r>
              <a:rPr sz="1600" spc="-25" dirty="0">
                <a:latin typeface="Calibri"/>
                <a:cs typeface="Calibri"/>
              </a:rPr>
              <a:t>n</a:t>
            </a:r>
            <a:r>
              <a:rPr sz="1600" spc="-10" dirty="0">
                <a:latin typeface="Calibri"/>
                <a:cs typeface="Calibri"/>
              </a:rPr>
              <a:t>t</a:t>
            </a:r>
            <a:r>
              <a:rPr sz="1600" spc="-5" dirty="0">
                <a:latin typeface="Calibri"/>
                <a:cs typeface="Calibri"/>
              </a:rPr>
              <a:t>r</a:t>
            </a:r>
            <a:r>
              <a:rPr sz="1600" spc="-10" dirty="0">
                <a:latin typeface="Calibri"/>
                <a:cs typeface="Calibri"/>
              </a:rPr>
              <a:t>y;</a:t>
            </a:r>
            <a:r>
              <a:rPr sz="1600" spc="10" dirty="0">
                <a:latin typeface="Calibri"/>
                <a:cs typeface="Calibri"/>
              </a:rPr>
              <a:t> </a:t>
            </a:r>
            <a:r>
              <a:rPr sz="1600" spc="-15" dirty="0">
                <a:latin typeface="Calibri"/>
                <a:cs typeface="Calibri"/>
              </a:rPr>
              <a:t>h</a:t>
            </a:r>
            <a:r>
              <a:rPr sz="1600" spc="-25" dirty="0">
                <a:latin typeface="Calibri"/>
                <a:cs typeface="Calibri"/>
              </a:rPr>
              <a:t>o</a:t>
            </a:r>
            <a:r>
              <a:rPr sz="1600" spc="-30" dirty="0">
                <a:latin typeface="Calibri"/>
                <a:cs typeface="Calibri"/>
              </a:rPr>
              <a:t>w</a:t>
            </a:r>
            <a:r>
              <a:rPr sz="1600" spc="-25" dirty="0">
                <a:latin typeface="Calibri"/>
                <a:cs typeface="Calibri"/>
              </a:rPr>
              <a:t>ev</a:t>
            </a:r>
            <a:r>
              <a:rPr sz="1600" spc="-10" dirty="0">
                <a:latin typeface="Calibri"/>
                <a:cs typeface="Calibri"/>
              </a:rPr>
              <a:t>e</a:t>
            </a:r>
            <a:r>
              <a:rPr sz="1600" spc="-155" dirty="0">
                <a:latin typeface="Calibri"/>
                <a:cs typeface="Calibri"/>
              </a:rPr>
              <a:t>r</a:t>
            </a:r>
            <a:r>
              <a:rPr sz="1600" spc="-5" dirty="0">
                <a:latin typeface="Calibri"/>
                <a:cs typeface="Calibri"/>
              </a:rPr>
              <a:t>,</a:t>
            </a:r>
            <a:r>
              <a:rPr sz="1600" spc="70" dirty="0">
                <a:latin typeface="Calibri"/>
                <a:cs typeface="Calibri"/>
              </a:rPr>
              <a:t> </a:t>
            </a:r>
            <a:r>
              <a:rPr sz="1600" spc="-30" dirty="0">
                <a:latin typeface="Calibri"/>
                <a:cs typeface="Calibri"/>
              </a:rPr>
              <a:t>w</a:t>
            </a:r>
            <a:r>
              <a:rPr sz="1600" spc="-10" dirty="0">
                <a:latin typeface="Calibri"/>
                <a:cs typeface="Calibri"/>
              </a:rPr>
              <a:t>e</a:t>
            </a:r>
            <a:r>
              <a:rPr sz="1600" spc="15" dirty="0">
                <a:latin typeface="Calibri"/>
                <a:cs typeface="Calibri"/>
              </a:rPr>
              <a:t> </a:t>
            </a:r>
            <a:r>
              <a:rPr sz="1600" spc="-10" dirty="0">
                <a:latin typeface="Calibri"/>
                <a:cs typeface="Calibri"/>
              </a:rPr>
              <a:t>a</a:t>
            </a:r>
            <a:r>
              <a:rPr sz="1600" spc="-35" dirty="0">
                <a:latin typeface="Calibri"/>
                <a:cs typeface="Calibri"/>
              </a:rPr>
              <a:t>r</a:t>
            </a:r>
            <a:r>
              <a:rPr sz="1600" spc="-10" dirty="0">
                <a:latin typeface="Calibri"/>
                <a:cs typeface="Calibri"/>
              </a:rPr>
              <a:t>e</a:t>
            </a:r>
            <a:r>
              <a:rPr sz="1600" spc="5" dirty="0">
                <a:latin typeface="Calibri"/>
                <a:cs typeface="Calibri"/>
              </a:rPr>
              <a:t> </a:t>
            </a:r>
            <a:r>
              <a:rPr sz="1600" spc="-15" dirty="0">
                <a:latin typeface="Calibri"/>
                <a:cs typeface="Calibri"/>
              </a:rPr>
              <a:t>no</a:t>
            </a:r>
            <a:r>
              <a:rPr sz="1600" spc="-10" dirty="0">
                <a:latin typeface="Calibri"/>
                <a:cs typeface="Calibri"/>
              </a:rPr>
              <a:t>t</a:t>
            </a:r>
            <a:r>
              <a:rPr sz="1600" spc="10" dirty="0">
                <a:latin typeface="Calibri"/>
                <a:cs typeface="Calibri"/>
              </a:rPr>
              <a:t> </a:t>
            </a:r>
            <a:r>
              <a:rPr sz="1600" spc="-10" dirty="0">
                <a:latin typeface="Calibri"/>
                <a:cs typeface="Calibri"/>
              </a:rPr>
              <a:t>a</a:t>
            </a:r>
            <a:r>
              <a:rPr sz="1600" dirty="0">
                <a:latin typeface="Calibri"/>
                <a:cs typeface="Calibri"/>
              </a:rPr>
              <a:t>l</a:t>
            </a:r>
            <a:r>
              <a:rPr sz="1600" spc="-30" dirty="0">
                <a:latin typeface="Calibri"/>
                <a:cs typeface="Calibri"/>
              </a:rPr>
              <a:t>w</a:t>
            </a:r>
            <a:r>
              <a:rPr sz="1600" spc="-35" dirty="0">
                <a:latin typeface="Calibri"/>
                <a:cs typeface="Calibri"/>
              </a:rPr>
              <a:t>a</a:t>
            </a:r>
            <a:r>
              <a:rPr sz="1600" spc="-25" dirty="0">
                <a:latin typeface="Calibri"/>
                <a:cs typeface="Calibri"/>
              </a:rPr>
              <a:t>y</a:t>
            </a:r>
            <a:r>
              <a:rPr sz="1600" spc="-10" dirty="0">
                <a:latin typeface="Calibri"/>
                <a:cs typeface="Calibri"/>
              </a:rPr>
              <a:t>s</a:t>
            </a:r>
            <a:r>
              <a:rPr sz="1600" spc="-25" dirty="0">
                <a:latin typeface="Calibri"/>
                <a:cs typeface="Calibri"/>
              </a:rPr>
              <a:t> </a:t>
            </a:r>
            <a:r>
              <a:rPr sz="1600" spc="-10" dirty="0">
                <a:latin typeface="Calibri"/>
                <a:cs typeface="Calibri"/>
              </a:rPr>
              <a:t>able</a:t>
            </a:r>
            <a:r>
              <a:rPr sz="1600" spc="-5"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10" dirty="0">
                <a:latin typeface="Calibri"/>
                <a:cs typeface="Calibri"/>
              </a:rPr>
              <a:t>ac</a:t>
            </a:r>
            <a:r>
              <a:rPr sz="1600" spc="-30" dirty="0">
                <a:latin typeface="Calibri"/>
                <a:cs typeface="Calibri"/>
              </a:rPr>
              <a:t>c</a:t>
            </a:r>
            <a:r>
              <a:rPr sz="1600" spc="-20" dirty="0">
                <a:latin typeface="Calibri"/>
                <a:cs typeface="Calibri"/>
              </a:rPr>
              <a:t>om</a:t>
            </a:r>
            <a:r>
              <a:rPr sz="1600" spc="-25" dirty="0">
                <a:latin typeface="Calibri"/>
                <a:cs typeface="Calibri"/>
              </a:rPr>
              <a:t>m</a:t>
            </a:r>
            <a:r>
              <a:rPr sz="1600" spc="-15" dirty="0">
                <a:latin typeface="Calibri"/>
                <a:cs typeface="Calibri"/>
              </a:rPr>
              <a:t>od</a:t>
            </a:r>
            <a:r>
              <a:rPr sz="1600" spc="-20" dirty="0">
                <a:latin typeface="Calibri"/>
                <a:cs typeface="Calibri"/>
              </a:rPr>
              <a:t>at</a:t>
            </a:r>
            <a:r>
              <a:rPr sz="1600" spc="-10" dirty="0">
                <a:latin typeface="Calibri"/>
                <a:cs typeface="Calibri"/>
              </a:rPr>
              <a:t>e</a:t>
            </a:r>
            <a:r>
              <a:rPr sz="1600" spc="15" dirty="0">
                <a:latin typeface="Calibri"/>
                <a:cs typeface="Calibri"/>
              </a:rPr>
              <a:t> </a:t>
            </a:r>
            <a:r>
              <a:rPr sz="1600" spc="-10" dirty="0">
                <a:latin typeface="Calibri"/>
                <a:cs typeface="Calibri"/>
              </a:rPr>
              <a:t>t</a:t>
            </a:r>
            <a:r>
              <a:rPr sz="1600" spc="-15" dirty="0">
                <a:latin typeface="Calibri"/>
                <a:cs typeface="Calibri"/>
              </a:rPr>
              <a:t>hese</a:t>
            </a:r>
            <a:r>
              <a:rPr sz="1600" spc="-10" dirty="0">
                <a:latin typeface="Calibri"/>
                <a:cs typeface="Calibri"/>
              </a:rPr>
              <a:t> </a:t>
            </a:r>
            <a:r>
              <a:rPr sz="1600" spc="-40" dirty="0">
                <a:latin typeface="Calibri"/>
                <a:cs typeface="Calibri"/>
              </a:rPr>
              <a:t>r</a:t>
            </a:r>
            <a:r>
              <a:rPr sz="1600" spc="-10" dirty="0">
                <a:latin typeface="Calibri"/>
                <a:cs typeface="Calibri"/>
              </a:rPr>
              <a:t>equ</a:t>
            </a:r>
            <a:r>
              <a:rPr sz="1600" spc="-20" dirty="0">
                <a:latin typeface="Calibri"/>
                <a:cs typeface="Calibri"/>
              </a:rPr>
              <a:t>e</a:t>
            </a:r>
            <a:r>
              <a:rPr sz="1600" spc="-25" dirty="0">
                <a:latin typeface="Calibri"/>
                <a:cs typeface="Calibri"/>
              </a:rPr>
              <a:t>s</a:t>
            </a:r>
            <a:r>
              <a:rPr sz="1600" spc="-10" dirty="0">
                <a:latin typeface="Calibri"/>
                <a:cs typeface="Calibri"/>
              </a:rPr>
              <a:t>ts.</a:t>
            </a:r>
            <a:endParaRPr sz="1600" dirty="0">
              <a:latin typeface="Calibri"/>
              <a:cs typeface="Calibri"/>
            </a:endParaRPr>
          </a:p>
          <a:p>
            <a:pPr>
              <a:lnSpc>
                <a:spcPct val="100000"/>
              </a:lnSpc>
              <a:spcBef>
                <a:spcPts val="25"/>
              </a:spcBef>
              <a:buFont typeface="Arial"/>
              <a:buChar char="•"/>
            </a:pPr>
            <a:endParaRPr sz="1650" dirty="0">
              <a:latin typeface="Times New Roman"/>
              <a:cs typeface="Times New Roman"/>
            </a:endParaRPr>
          </a:p>
          <a:p>
            <a:pPr marL="299085" indent="-286385">
              <a:lnSpc>
                <a:spcPct val="100000"/>
              </a:lnSpc>
              <a:buFont typeface="Arial"/>
              <a:buChar char="•"/>
              <a:tabLst>
                <a:tab pos="299720" algn="l"/>
              </a:tabLst>
            </a:pPr>
            <a:r>
              <a:rPr sz="1600" spc="-10" dirty="0">
                <a:latin typeface="Calibri"/>
                <a:cs typeface="Calibri"/>
              </a:rPr>
              <a:t>Solution: CB</a:t>
            </a:r>
            <a:r>
              <a:rPr sz="1600" spc="20" dirty="0">
                <a:latin typeface="Calibri"/>
                <a:cs typeface="Calibri"/>
              </a:rPr>
              <a:t>P</a:t>
            </a:r>
            <a:r>
              <a:rPr sz="1600" spc="-105" dirty="0">
                <a:latin typeface="Calibri"/>
                <a:cs typeface="Calibri"/>
              </a:rPr>
              <a:t>’</a:t>
            </a:r>
            <a:r>
              <a:rPr sz="1600" spc="-10" dirty="0">
                <a:latin typeface="Calibri"/>
                <a:cs typeface="Calibri"/>
              </a:rPr>
              <a:t>s</a:t>
            </a:r>
            <a:r>
              <a:rPr sz="1600" spc="5" dirty="0">
                <a:latin typeface="Calibri"/>
                <a:cs typeface="Calibri"/>
              </a:rPr>
              <a:t> </a:t>
            </a:r>
            <a:r>
              <a:rPr sz="1600" spc="-10" dirty="0">
                <a:latin typeface="Calibri"/>
                <a:cs typeface="Calibri"/>
              </a:rPr>
              <a:t>th</a:t>
            </a:r>
            <a:r>
              <a:rPr sz="1600" spc="-40" dirty="0">
                <a:latin typeface="Calibri"/>
                <a:cs typeface="Calibri"/>
              </a:rPr>
              <a:t>r</a:t>
            </a:r>
            <a:r>
              <a:rPr sz="1600" spc="-10" dirty="0">
                <a:latin typeface="Calibri"/>
                <a:cs typeface="Calibri"/>
              </a:rPr>
              <a:t>ee</a:t>
            </a:r>
            <a:r>
              <a:rPr sz="1600" spc="15" dirty="0">
                <a:latin typeface="Calibri"/>
                <a:cs typeface="Calibri"/>
              </a:rPr>
              <a:t> </a:t>
            </a:r>
            <a:r>
              <a:rPr sz="1600" spc="-10" dirty="0">
                <a:latin typeface="Calibri"/>
                <a:cs typeface="Calibri"/>
              </a:rPr>
              <a:t>p</a:t>
            </a:r>
            <a:r>
              <a:rPr sz="1600" spc="-40" dirty="0">
                <a:latin typeface="Calibri"/>
                <a:cs typeface="Calibri"/>
              </a:rPr>
              <a:t>r</a:t>
            </a:r>
            <a:r>
              <a:rPr sz="1600" spc="-10" dirty="0">
                <a:latin typeface="Calibri"/>
                <a:cs typeface="Calibri"/>
              </a:rPr>
              <a:t>on</a:t>
            </a:r>
            <a:r>
              <a:rPr sz="1600" spc="-20" dirty="0">
                <a:latin typeface="Calibri"/>
                <a:cs typeface="Calibri"/>
              </a:rPr>
              <a:t>g</a:t>
            </a:r>
            <a:r>
              <a:rPr sz="1600" spc="-10" dirty="0">
                <a:latin typeface="Calibri"/>
                <a:cs typeface="Calibri"/>
              </a:rPr>
              <a:t>ed</a:t>
            </a:r>
            <a:r>
              <a:rPr sz="1600" spc="5" dirty="0">
                <a:latin typeface="Calibri"/>
                <a:cs typeface="Calibri"/>
              </a:rPr>
              <a:t> </a:t>
            </a:r>
            <a:r>
              <a:rPr sz="1600" spc="-40" dirty="0">
                <a:latin typeface="Calibri"/>
                <a:cs typeface="Calibri"/>
              </a:rPr>
              <a:t>R</a:t>
            </a:r>
            <a:r>
              <a:rPr sz="1600" spc="-10" dirty="0">
                <a:latin typeface="Calibri"/>
                <a:cs typeface="Calibri"/>
              </a:rPr>
              <a:t>esou</a:t>
            </a:r>
            <a:r>
              <a:rPr sz="1600" spc="-45" dirty="0">
                <a:latin typeface="Calibri"/>
                <a:cs typeface="Calibri"/>
              </a:rPr>
              <a:t>r</a:t>
            </a:r>
            <a:r>
              <a:rPr sz="1600" spc="-10" dirty="0">
                <a:latin typeface="Calibri"/>
                <a:cs typeface="Calibri"/>
              </a:rPr>
              <a:t>ce</a:t>
            </a:r>
            <a:r>
              <a:rPr sz="1600" spc="60" dirty="0">
                <a:latin typeface="Calibri"/>
                <a:cs typeface="Calibri"/>
              </a:rPr>
              <a:t> </a:t>
            </a:r>
            <a:r>
              <a:rPr sz="1600" spc="-20" dirty="0">
                <a:latin typeface="Calibri"/>
                <a:cs typeface="Calibri"/>
              </a:rPr>
              <a:t>O</a:t>
            </a:r>
            <a:r>
              <a:rPr sz="1600" spc="-25" dirty="0">
                <a:latin typeface="Calibri"/>
                <a:cs typeface="Calibri"/>
              </a:rPr>
              <a:t>p</a:t>
            </a:r>
            <a:r>
              <a:rPr sz="1600" spc="-10" dirty="0">
                <a:latin typeface="Calibri"/>
                <a:cs typeface="Calibri"/>
              </a:rPr>
              <a:t>timi</a:t>
            </a:r>
            <a:r>
              <a:rPr sz="1600" spc="-30" dirty="0">
                <a:latin typeface="Calibri"/>
                <a:cs typeface="Calibri"/>
              </a:rPr>
              <a:t>z</a:t>
            </a:r>
            <a:r>
              <a:rPr sz="1600" spc="-20" dirty="0">
                <a:latin typeface="Calibri"/>
                <a:cs typeface="Calibri"/>
              </a:rPr>
              <a:t>a</a:t>
            </a:r>
            <a:r>
              <a:rPr sz="1600" spc="-5" dirty="0">
                <a:latin typeface="Calibri"/>
                <a:cs typeface="Calibri"/>
              </a:rPr>
              <a:t>ti</a:t>
            </a:r>
            <a:r>
              <a:rPr sz="1600" spc="-15" dirty="0">
                <a:latin typeface="Calibri"/>
                <a:cs typeface="Calibri"/>
              </a:rPr>
              <a:t>o</a:t>
            </a:r>
            <a:r>
              <a:rPr sz="1600" spc="-10" dirty="0">
                <a:latin typeface="Calibri"/>
                <a:cs typeface="Calibri"/>
              </a:rPr>
              <a:t>n</a:t>
            </a:r>
            <a:r>
              <a:rPr sz="1600" spc="-20" dirty="0">
                <a:latin typeface="Calibri"/>
                <a:cs typeface="Calibri"/>
              </a:rPr>
              <a:t> </a:t>
            </a:r>
            <a:r>
              <a:rPr sz="1600" spc="-15" dirty="0">
                <a:latin typeface="Calibri"/>
                <a:cs typeface="Calibri"/>
              </a:rPr>
              <a:t>St</a:t>
            </a:r>
            <a:r>
              <a:rPr sz="1600" spc="-50" dirty="0">
                <a:latin typeface="Calibri"/>
                <a:cs typeface="Calibri"/>
              </a:rPr>
              <a:t>r</a:t>
            </a:r>
            <a:r>
              <a:rPr sz="1600" spc="-20" dirty="0">
                <a:latin typeface="Calibri"/>
                <a:cs typeface="Calibri"/>
              </a:rPr>
              <a:t>at</a:t>
            </a:r>
            <a:r>
              <a:rPr sz="1600" spc="-10" dirty="0">
                <a:latin typeface="Calibri"/>
                <a:cs typeface="Calibri"/>
              </a:rPr>
              <a:t>egy</a:t>
            </a:r>
            <a:r>
              <a:rPr sz="1600" spc="5" dirty="0">
                <a:latin typeface="Calibri"/>
                <a:cs typeface="Calibri"/>
              </a:rPr>
              <a:t> </a:t>
            </a:r>
            <a:r>
              <a:rPr sz="1600" spc="-40" dirty="0">
                <a:latin typeface="Calibri"/>
                <a:cs typeface="Calibri"/>
              </a:rPr>
              <a:t>f</a:t>
            </a:r>
            <a:r>
              <a:rPr sz="1600" spc="-15" dirty="0">
                <a:latin typeface="Calibri"/>
                <a:cs typeface="Calibri"/>
              </a:rPr>
              <a:t>o</a:t>
            </a:r>
            <a:r>
              <a:rPr sz="1600" spc="-10" dirty="0">
                <a:latin typeface="Calibri"/>
                <a:cs typeface="Calibri"/>
              </a:rPr>
              <a:t>r</a:t>
            </a:r>
            <a:r>
              <a:rPr sz="1600" spc="15" dirty="0">
                <a:latin typeface="Calibri"/>
                <a:cs typeface="Calibri"/>
              </a:rPr>
              <a:t> </a:t>
            </a:r>
            <a:r>
              <a:rPr sz="1600" spc="-45" dirty="0">
                <a:latin typeface="Calibri"/>
                <a:cs typeface="Calibri"/>
              </a:rPr>
              <a:t>P</a:t>
            </a:r>
            <a:r>
              <a:rPr sz="1600" spc="-15" dirty="0">
                <a:latin typeface="Calibri"/>
                <a:cs typeface="Calibri"/>
              </a:rPr>
              <a:t>o</a:t>
            </a:r>
            <a:r>
              <a:rPr sz="1600" spc="-20" dirty="0">
                <a:latin typeface="Calibri"/>
                <a:cs typeface="Calibri"/>
              </a:rPr>
              <a:t>r</a:t>
            </a:r>
            <a:r>
              <a:rPr sz="1600" spc="-10" dirty="0">
                <a:latin typeface="Calibri"/>
                <a:cs typeface="Calibri"/>
              </a:rPr>
              <a:t>ts</a:t>
            </a:r>
            <a:r>
              <a:rPr sz="1600" spc="20" dirty="0">
                <a:latin typeface="Calibri"/>
                <a:cs typeface="Calibri"/>
              </a:rPr>
              <a:t> </a:t>
            </a:r>
            <a:r>
              <a:rPr sz="1600" spc="-15" dirty="0">
                <a:latin typeface="Calibri"/>
                <a:cs typeface="Calibri"/>
              </a:rPr>
              <a:t>o</a:t>
            </a:r>
            <a:r>
              <a:rPr sz="1600" spc="-5" dirty="0">
                <a:latin typeface="Calibri"/>
                <a:cs typeface="Calibri"/>
              </a:rPr>
              <a:t>f </a:t>
            </a:r>
            <a:r>
              <a:rPr sz="1600" spc="-15" dirty="0">
                <a:latin typeface="Calibri"/>
                <a:cs typeface="Calibri"/>
              </a:rPr>
              <a:t>E</a:t>
            </a:r>
            <a:r>
              <a:rPr sz="1600" spc="-20" dirty="0">
                <a:latin typeface="Calibri"/>
                <a:cs typeface="Calibri"/>
              </a:rPr>
              <a:t>n</a:t>
            </a:r>
            <a:r>
              <a:rPr sz="1600" spc="-10" dirty="0">
                <a:latin typeface="Calibri"/>
                <a:cs typeface="Calibri"/>
              </a:rPr>
              <a:t>t</a:t>
            </a:r>
            <a:r>
              <a:rPr sz="1600" spc="-5" dirty="0">
                <a:latin typeface="Calibri"/>
                <a:cs typeface="Calibri"/>
              </a:rPr>
              <a:t>r</a:t>
            </a:r>
            <a:r>
              <a:rPr sz="1600" spc="-10" dirty="0">
                <a:latin typeface="Calibri"/>
                <a:cs typeface="Calibri"/>
              </a:rPr>
              <a:t>y</a:t>
            </a:r>
            <a:endParaRPr sz="1600" dirty="0">
              <a:latin typeface="Calibri"/>
              <a:cs typeface="Calibri"/>
            </a:endParaRPr>
          </a:p>
          <a:p>
            <a:pPr marL="756285" lvl="1" indent="-286385">
              <a:lnSpc>
                <a:spcPct val="100000"/>
              </a:lnSpc>
              <a:spcBef>
                <a:spcPts val="600"/>
              </a:spcBef>
              <a:buFont typeface="Wingdings"/>
              <a:buChar char=""/>
              <a:tabLst>
                <a:tab pos="756920" algn="l"/>
              </a:tabLst>
            </a:pPr>
            <a:r>
              <a:rPr sz="1600" spc="-10" dirty="0">
                <a:latin typeface="Calibri"/>
                <a:cs typeface="Calibri"/>
              </a:rPr>
              <a:t>Business</a:t>
            </a:r>
            <a:r>
              <a:rPr sz="1600" dirty="0">
                <a:latin typeface="Calibri"/>
                <a:cs typeface="Calibri"/>
              </a:rPr>
              <a:t> </a:t>
            </a:r>
            <a:r>
              <a:rPr sz="1600" spc="-105" dirty="0">
                <a:latin typeface="Calibri"/>
                <a:cs typeface="Calibri"/>
              </a:rPr>
              <a:t>T</a:t>
            </a:r>
            <a:r>
              <a:rPr sz="1600" spc="-55" dirty="0">
                <a:latin typeface="Calibri"/>
                <a:cs typeface="Calibri"/>
              </a:rPr>
              <a:t>r</a:t>
            </a:r>
            <a:r>
              <a:rPr sz="1600" spc="-10" dirty="0">
                <a:latin typeface="Calibri"/>
                <a:cs typeface="Calibri"/>
              </a:rPr>
              <a:t>an</a:t>
            </a:r>
            <a:r>
              <a:rPr sz="1600" spc="-25" dirty="0">
                <a:latin typeface="Calibri"/>
                <a:cs typeface="Calibri"/>
              </a:rPr>
              <a:t>s</a:t>
            </a:r>
            <a:r>
              <a:rPr sz="1600" spc="-40" dirty="0">
                <a:latin typeface="Calibri"/>
                <a:cs typeface="Calibri"/>
              </a:rPr>
              <a:t>f</a:t>
            </a:r>
            <a:r>
              <a:rPr sz="1600" spc="-15" dirty="0">
                <a:latin typeface="Calibri"/>
                <a:cs typeface="Calibri"/>
              </a:rPr>
              <a:t>o</a:t>
            </a:r>
            <a:r>
              <a:rPr sz="1600" spc="-20" dirty="0">
                <a:latin typeface="Calibri"/>
                <a:cs typeface="Calibri"/>
              </a:rPr>
              <a:t>r</a:t>
            </a:r>
            <a:r>
              <a:rPr sz="1600" spc="-15" dirty="0">
                <a:latin typeface="Calibri"/>
                <a:cs typeface="Calibri"/>
              </a:rPr>
              <a:t>m</a:t>
            </a:r>
            <a:r>
              <a:rPr sz="1600" spc="-25" dirty="0">
                <a:latin typeface="Calibri"/>
                <a:cs typeface="Calibri"/>
              </a:rPr>
              <a:t>a</a:t>
            </a:r>
            <a:r>
              <a:rPr sz="1600" spc="-5" dirty="0">
                <a:latin typeface="Calibri"/>
                <a:cs typeface="Calibri"/>
              </a:rPr>
              <a:t>ti</a:t>
            </a:r>
            <a:r>
              <a:rPr sz="1600" spc="-15" dirty="0">
                <a:latin typeface="Calibri"/>
                <a:cs typeface="Calibri"/>
              </a:rPr>
              <a:t>on</a:t>
            </a:r>
            <a:endParaRPr sz="1600" dirty="0">
              <a:latin typeface="Calibri"/>
              <a:cs typeface="Calibri"/>
            </a:endParaRPr>
          </a:p>
          <a:p>
            <a:pPr marL="756285" lvl="1" indent="-286385">
              <a:lnSpc>
                <a:spcPct val="100000"/>
              </a:lnSpc>
              <a:spcBef>
                <a:spcPts val="600"/>
              </a:spcBef>
              <a:buFont typeface="Wingdings"/>
              <a:buChar char=""/>
              <a:tabLst>
                <a:tab pos="756920" algn="l"/>
              </a:tabLst>
            </a:pPr>
            <a:r>
              <a:rPr sz="1600" spc="-95" dirty="0">
                <a:latin typeface="Calibri"/>
                <a:cs typeface="Calibri"/>
              </a:rPr>
              <a:t>W</a:t>
            </a:r>
            <a:r>
              <a:rPr sz="1600" spc="-15" dirty="0">
                <a:latin typeface="Calibri"/>
                <a:cs typeface="Calibri"/>
              </a:rPr>
              <a:t>o</a:t>
            </a:r>
            <a:r>
              <a:rPr sz="1600" spc="-20" dirty="0">
                <a:latin typeface="Calibri"/>
                <a:cs typeface="Calibri"/>
              </a:rPr>
              <a:t>rk</a:t>
            </a:r>
            <a:r>
              <a:rPr sz="1600" spc="-5" dirty="0">
                <a:latin typeface="Calibri"/>
                <a:cs typeface="Calibri"/>
              </a:rPr>
              <a:t>l</a:t>
            </a:r>
            <a:r>
              <a:rPr sz="1600" spc="-15" dirty="0">
                <a:latin typeface="Calibri"/>
                <a:cs typeface="Calibri"/>
              </a:rPr>
              <a:t>oa</a:t>
            </a:r>
            <a:r>
              <a:rPr sz="1600" spc="-10" dirty="0">
                <a:latin typeface="Calibri"/>
                <a:cs typeface="Calibri"/>
              </a:rPr>
              <a:t>d</a:t>
            </a:r>
            <a:r>
              <a:rPr sz="1600" spc="40" dirty="0">
                <a:latin typeface="Calibri"/>
                <a:cs typeface="Calibri"/>
              </a:rPr>
              <a:t> </a:t>
            </a:r>
            <a:r>
              <a:rPr sz="1600" spc="-15" dirty="0">
                <a:latin typeface="Calibri"/>
                <a:cs typeface="Calibri"/>
              </a:rPr>
              <a:t>S</a:t>
            </a:r>
            <a:r>
              <a:rPr sz="1600" spc="-30" dirty="0">
                <a:latin typeface="Calibri"/>
                <a:cs typeface="Calibri"/>
              </a:rPr>
              <a:t>t</a:t>
            </a:r>
            <a:r>
              <a:rPr sz="1600" spc="-20" dirty="0">
                <a:latin typeface="Calibri"/>
                <a:cs typeface="Calibri"/>
              </a:rPr>
              <a:t>a</a:t>
            </a:r>
            <a:r>
              <a:rPr sz="1600" spc="-15" dirty="0">
                <a:latin typeface="Calibri"/>
                <a:cs typeface="Calibri"/>
              </a:rPr>
              <a:t>f</a:t>
            </a:r>
            <a:r>
              <a:rPr sz="1600" spc="-5" dirty="0">
                <a:latin typeface="Calibri"/>
                <a:cs typeface="Calibri"/>
              </a:rPr>
              <a:t>fi</a:t>
            </a:r>
            <a:r>
              <a:rPr sz="1600" spc="-15" dirty="0">
                <a:latin typeface="Calibri"/>
                <a:cs typeface="Calibri"/>
              </a:rPr>
              <a:t>n</a:t>
            </a:r>
            <a:r>
              <a:rPr sz="1600" spc="-10" dirty="0">
                <a:latin typeface="Calibri"/>
                <a:cs typeface="Calibri"/>
              </a:rPr>
              <a:t>g</a:t>
            </a:r>
            <a:r>
              <a:rPr sz="1600" spc="-20" dirty="0">
                <a:latin typeface="Calibri"/>
                <a:cs typeface="Calibri"/>
              </a:rPr>
              <a:t> </a:t>
            </a:r>
            <a:r>
              <a:rPr sz="1600" spc="-10" dirty="0">
                <a:latin typeface="Calibri"/>
                <a:cs typeface="Calibri"/>
              </a:rPr>
              <a:t>Model</a:t>
            </a:r>
            <a:endParaRPr sz="1600" dirty="0">
              <a:latin typeface="Calibri"/>
              <a:cs typeface="Calibri"/>
            </a:endParaRPr>
          </a:p>
          <a:p>
            <a:pPr marL="756285" lvl="1" indent="-286385">
              <a:lnSpc>
                <a:spcPct val="100000"/>
              </a:lnSpc>
              <a:spcBef>
                <a:spcPts val="600"/>
              </a:spcBef>
              <a:buFont typeface="Wingdings"/>
              <a:buChar char=""/>
              <a:tabLst>
                <a:tab pos="756920" algn="l"/>
              </a:tabLst>
            </a:pPr>
            <a:r>
              <a:rPr sz="1600" b="1" spc="-10" dirty="0">
                <a:latin typeface="Calibri"/>
                <a:cs typeface="Calibri"/>
              </a:rPr>
              <a:t>Al</a:t>
            </a:r>
            <a:r>
              <a:rPr sz="1600" b="1" spc="-35" dirty="0">
                <a:latin typeface="Calibri"/>
                <a:cs typeface="Calibri"/>
              </a:rPr>
              <a:t>t</a:t>
            </a:r>
            <a:r>
              <a:rPr sz="1600" b="1" spc="-15" dirty="0">
                <a:latin typeface="Calibri"/>
                <a:cs typeface="Calibri"/>
              </a:rPr>
              <a:t>er</a:t>
            </a:r>
            <a:r>
              <a:rPr sz="1600" b="1" spc="-20" dirty="0">
                <a:latin typeface="Calibri"/>
                <a:cs typeface="Calibri"/>
              </a:rPr>
              <a:t>na</a:t>
            </a:r>
            <a:r>
              <a:rPr sz="1600" b="1" spc="-5" dirty="0">
                <a:latin typeface="Calibri"/>
                <a:cs typeface="Calibri"/>
              </a:rPr>
              <a:t>ti</a:t>
            </a:r>
            <a:r>
              <a:rPr sz="1600" b="1" spc="-20" dirty="0">
                <a:latin typeface="Calibri"/>
                <a:cs typeface="Calibri"/>
              </a:rPr>
              <a:t>v</a:t>
            </a:r>
            <a:r>
              <a:rPr sz="1600" b="1" spc="-10" dirty="0">
                <a:latin typeface="Calibri"/>
                <a:cs typeface="Calibri"/>
              </a:rPr>
              <a:t>e</a:t>
            </a:r>
            <a:r>
              <a:rPr sz="1600" b="1" spc="-5" dirty="0">
                <a:latin typeface="Calibri"/>
                <a:cs typeface="Calibri"/>
              </a:rPr>
              <a:t> </a:t>
            </a:r>
            <a:r>
              <a:rPr sz="1600" b="1" spc="-10" dirty="0">
                <a:latin typeface="Calibri"/>
                <a:cs typeface="Calibri"/>
              </a:rPr>
              <a:t>F</a:t>
            </a:r>
            <a:r>
              <a:rPr sz="1600" b="1" spc="-15" dirty="0">
                <a:latin typeface="Calibri"/>
                <a:cs typeface="Calibri"/>
              </a:rPr>
              <a:t>und</a:t>
            </a:r>
            <a:r>
              <a:rPr sz="1600" b="1" spc="-10" dirty="0">
                <a:latin typeface="Calibri"/>
                <a:cs typeface="Calibri"/>
              </a:rPr>
              <a:t>ing</a:t>
            </a:r>
            <a:r>
              <a:rPr sz="1600" b="1" spc="45" dirty="0">
                <a:latin typeface="Calibri"/>
                <a:cs typeface="Calibri"/>
              </a:rPr>
              <a:t> </a:t>
            </a:r>
            <a:r>
              <a:rPr sz="1600" b="1" spc="-10" dirty="0">
                <a:latin typeface="Calibri"/>
                <a:cs typeface="Calibri"/>
              </a:rPr>
              <a:t>S</a:t>
            </a:r>
            <a:r>
              <a:rPr sz="1600" b="1" spc="-5" dirty="0">
                <a:latin typeface="Calibri"/>
                <a:cs typeface="Calibri"/>
              </a:rPr>
              <a:t>o</a:t>
            </a:r>
            <a:r>
              <a:rPr sz="1600" b="1" spc="-15" dirty="0">
                <a:latin typeface="Calibri"/>
                <a:cs typeface="Calibri"/>
              </a:rPr>
              <a:t>u</a:t>
            </a:r>
            <a:r>
              <a:rPr sz="1600" b="1" spc="-40" dirty="0">
                <a:latin typeface="Calibri"/>
                <a:cs typeface="Calibri"/>
              </a:rPr>
              <a:t>r</a:t>
            </a:r>
            <a:r>
              <a:rPr sz="1600" b="1" spc="-10" dirty="0">
                <a:latin typeface="Calibri"/>
                <a:cs typeface="Calibri"/>
              </a:rPr>
              <a:t>c</a:t>
            </a:r>
            <a:r>
              <a:rPr sz="1600" b="1" spc="-15" dirty="0">
                <a:latin typeface="Calibri"/>
                <a:cs typeface="Calibri"/>
              </a:rPr>
              <a:t>e</a:t>
            </a:r>
            <a:r>
              <a:rPr sz="1600" b="1" spc="-10" dirty="0">
                <a:latin typeface="Calibri"/>
                <a:cs typeface="Calibri"/>
              </a:rPr>
              <a:t>s</a:t>
            </a:r>
            <a:r>
              <a:rPr sz="1600" b="1" spc="20" dirty="0">
                <a:latin typeface="Calibri"/>
                <a:cs typeface="Calibri"/>
              </a:rPr>
              <a:t> </a:t>
            </a:r>
            <a:r>
              <a:rPr sz="1600" b="1" spc="-10" dirty="0">
                <a:latin typeface="Calibri"/>
                <a:cs typeface="Calibri"/>
              </a:rPr>
              <a:t>t</a:t>
            </a:r>
            <a:r>
              <a:rPr sz="1600" b="1" spc="-20" dirty="0">
                <a:latin typeface="Calibri"/>
                <a:cs typeface="Calibri"/>
              </a:rPr>
              <a:t>h</a:t>
            </a:r>
            <a:r>
              <a:rPr sz="1600" b="1" spc="-40" dirty="0">
                <a:latin typeface="Calibri"/>
                <a:cs typeface="Calibri"/>
              </a:rPr>
              <a:t>r</a:t>
            </a:r>
            <a:r>
              <a:rPr sz="1600" b="1" spc="-10" dirty="0">
                <a:latin typeface="Calibri"/>
                <a:cs typeface="Calibri"/>
              </a:rPr>
              <a:t>o</a:t>
            </a:r>
            <a:r>
              <a:rPr sz="1600" b="1" spc="-15" dirty="0">
                <a:latin typeface="Calibri"/>
                <a:cs typeface="Calibri"/>
              </a:rPr>
              <a:t>ug</a:t>
            </a:r>
            <a:r>
              <a:rPr sz="1600" b="1" spc="-10" dirty="0">
                <a:latin typeface="Calibri"/>
                <a:cs typeface="Calibri"/>
              </a:rPr>
              <a:t>h</a:t>
            </a:r>
            <a:r>
              <a:rPr sz="1600" b="1" spc="50" dirty="0">
                <a:latin typeface="Calibri"/>
                <a:cs typeface="Calibri"/>
              </a:rPr>
              <a:t> </a:t>
            </a:r>
            <a:r>
              <a:rPr sz="1600" b="1" spc="-15" dirty="0">
                <a:latin typeface="Calibri"/>
                <a:cs typeface="Calibri"/>
              </a:rPr>
              <a:t>Pub</a:t>
            </a:r>
            <a:r>
              <a:rPr sz="1600" b="1" spc="-5" dirty="0">
                <a:latin typeface="Calibri"/>
                <a:cs typeface="Calibri"/>
              </a:rPr>
              <a:t>l</a:t>
            </a:r>
            <a:r>
              <a:rPr sz="1600" b="1" dirty="0">
                <a:latin typeface="Calibri"/>
                <a:cs typeface="Calibri"/>
              </a:rPr>
              <a:t>i</a:t>
            </a:r>
            <a:r>
              <a:rPr sz="1600" b="1" spc="0" dirty="0">
                <a:latin typeface="Calibri"/>
                <a:cs typeface="Calibri"/>
              </a:rPr>
              <a:t>c</a:t>
            </a:r>
            <a:r>
              <a:rPr sz="1600" b="1" spc="-5" dirty="0">
                <a:latin typeface="Calibri"/>
                <a:cs typeface="Calibri"/>
              </a:rPr>
              <a:t>-</a:t>
            </a:r>
            <a:r>
              <a:rPr sz="1600" b="1" spc="-15" dirty="0">
                <a:latin typeface="Calibri"/>
                <a:cs typeface="Calibri"/>
              </a:rPr>
              <a:t>Pri</a:t>
            </a:r>
            <a:r>
              <a:rPr sz="1600" b="1" spc="-30" dirty="0">
                <a:latin typeface="Calibri"/>
                <a:cs typeface="Calibri"/>
              </a:rPr>
              <a:t>v</a:t>
            </a:r>
            <a:r>
              <a:rPr sz="1600" b="1" spc="-20" dirty="0">
                <a:latin typeface="Calibri"/>
                <a:cs typeface="Calibri"/>
              </a:rPr>
              <a:t>a</a:t>
            </a:r>
            <a:r>
              <a:rPr sz="1600" b="1" spc="-35" dirty="0">
                <a:latin typeface="Calibri"/>
                <a:cs typeface="Calibri"/>
              </a:rPr>
              <a:t>t</a:t>
            </a:r>
            <a:r>
              <a:rPr sz="1600" b="1" spc="-10" dirty="0">
                <a:latin typeface="Calibri"/>
                <a:cs typeface="Calibri"/>
              </a:rPr>
              <a:t>e</a:t>
            </a:r>
            <a:r>
              <a:rPr sz="1600" b="1" spc="-5" dirty="0">
                <a:latin typeface="Calibri"/>
                <a:cs typeface="Calibri"/>
              </a:rPr>
              <a:t> </a:t>
            </a:r>
            <a:r>
              <a:rPr sz="1600" b="1" spc="-45" dirty="0">
                <a:latin typeface="Calibri"/>
                <a:cs typeface="Calibri"/>
              </a:rPr>
              <a:t>P</a:t>
            </a:r>
            <a:r>
              <a:rPr sz="1600" b="1" spc="-10" dirty="0">
                <a:latin typeface="Calibri"/>
                <a:cs typeface="Calibri"/>
              </a:rPr>
              <a:t>art</a:t>
            </a:r>
            <a:r>
              <a:rPr sz="1600" b="1" spc="-20" dirty="0">
                <a:latin typeface="Calibri"/>
                <a:cs typeface="Calibri"/>
              </a:rPr>
              <a:t>n</a:t>
            </a:r>
            <a:r>
              <a:rPr sz="1600" b="1" spc="-15" dirty="0">
                <a:latin typeface="Calibri"/>
                <a:cs typeface="Calibri"/>
              </a:rPr>
              <a:t>e</a:t>
            </a:r>
            <a:r>
              <a:rPr sz="1600" b="1" spc="-40" dirty="0">
                <a:latin typeface="Calibri"/>
                <a:cs typeface="Calibri"/>
              </a:rPr>
              <a:t>r</a:t>
            </a:r>
            <a:r>
              <a:rPr sz="1600" b="1" spc="-10" dirty="0">
                <a:latin typeface="Calibri"/>
                <a:cs typeface="Calibri"/>
              </a:rPr>
              <a:t>s</a:t>
            </a:r>
            <a:r>
              <a:rPr sz="1600" b="1" spc="-20" dirty="0">
                <a:latin typeface="Calibri"/>
                <a:cs typeface="Calibri"/>
              </a:rPr>
              <a:t>h</a:t>
            </a:r>
            <a:r>
              <a:rPr sz="1600" b="1" spc="-5" dirty="0">
                <a:latin typeface="Calibri"/>
                <a:cs typeface="Calibri"/>
              </a:rPr>
              <a:t>i</a:t>
            </a:r>
            <a:r>
              <a:rPr sz="1600" b="1" spc="-25" dirty="0">
                <a:latin typeface="Calibri"/>
                <a:cs typeface="Calibri"/>
              </a:rPr>
              <a:t>p</a:t>
            </a:r>
            <a:r>
              <a:rPr sz="1600" b="1" spc="-10" dirty="0">
                <a:latin typeface="Calibri"/>
                <a:cs typeface="Calibri"/>
              </a:rPr>
              <a:t>s</a:t>
            </a:r>
            <a:r>
              <a:rPr sz="1600" spc="-5" dirty="0">
                <a:latin typeface="Calibri"/>
                <a:cs typeface="Calibri"/>
              </a:rPr>
              <a:t>.</a:t>
            </a:r>
            <a:endParaRPr sz="1600" dirty="0">
              <a:latin typeface="Calibri"/>
              <a:cs typeface="Calibri"/>
            </a:endParaRPr>
          </a:p>
          <a:p>
            <a:pPr lvl="1">
              <a:lnSpc>
                <a:spcPct val="100000"/>
              </a:lnSpc>
              <a:spcBef>
                <a:spcPts val="22"/>
              </a:spcBef>
              <a:buFont typeface="Wingdings"/>
              <a:buChar char=""/>
            </a:pPr>
            <a:endParaRPr sz="1650" dirty="0">
              <a:latin typeface="Times New Roman"/>
              <a:cs typeface="Times New Roman"/>
            </a:endParaRPr>
          </a:p>
          <a:p>
            <a:pPr marL="299085" marR="468630" indent="-286385">
              <a:lnSpc>
                <a:spcPct val="100000"/>
              </a:lnSpc>
              <a:buFont typeface="Arial"/>
              <a:buChar char="•"/>
              <a:tabLst>
                <a:tab pos="299720" algn="l"/>
              </a:tabLst>
            </a:pPr>
            <a:r>
              <a:rPr sz="1600" spc="-15" dirty="0">
                <a:latin typeface="Calibri"/>
                <a:cs typeface="Calibri"/>
              </a:rPr>
              <a:t>T</a:t>
            </a:r>
            <a:r>
              <a:rPr sz="1600" spc="-10" dirty="0">
                <a:latin typeface="Calibri"/>
                <a:cs typeface="Calibri"/>
              </a:rPr>
              <a:t>h</a:t>
            </a:r>
            <a:r>
              <a:rPr sz="1600" spc="-40" dirty="0">
                <a:latin typeface="Calibri"/>
                <a:cs typeface="Calibri"/>
              </a:rPr>
              <a:t>r</a:t>
            </a:r>
            <a:r>
              <a:rPr sz="1600" spc="-15" dirty="0">
                <a:latin typeface="Calibri"/>
                <a:cs typeface="Calibri"/>
              </a:rPr>
              <a:t>ou</a:t>
            </a:r>
            <a:r>
              <a:rPr sz="1600" spc="-10" dirty="0">
                <a:latin typeface="Calibri"/>
                <a:cs typeface="Calibri"/>
              </a:rPr>
              <a:t>gh</a:t>
            </a:r>
            <a:r>
              <a:rPr sz="1600" spc="-5" dirty="0">
                <a:latin typeface="Calibri"/>
                <a:cs typeface="Calibri"/>
              </a:rPr>
              <a:t> </a:t>
            </a:r>
            <a:r>
              <a:rPr sz="1600" spc="-10" dirty="0">
                <a:latin typeface="Calibri"/>
                <a:cs typeface="Calibri"/>
              </a:rPr>
              <a:t>Pu</a:t>
            </a:r>
            <a:r>
              <a:rPr sz="1600" spc="-15" dirty="0">
                <a:latin typeface="Calibri"/>
                <a:cs typeface="Calibri"/>
              </a:rPr>
              <a:t>b</a:t>
            </a:r>
            <a:r>
              <a:rPr sz="1600" dirty="0">
                <a:latin typeface="Calibri"/>
                <a:cs typeface="Calibri"/>
              </a:rPr>
              <a:t>l</a:t>
            </a:r>
            <a:r>
              <a:rPr sz="1600" spc="-5" dirty="0">
                <a:latin typeface="Calibri"/>
                <a:cs typeface="Calibri"/>
              </a:rPr>
              <a:t>ic</a:t>
            </a:r>
            <a:r>
              <a:rPr sz="1600" spc="-10" dirty="0">
                <a:latin typeface="Calibri"/>
                <a:cs typeface="Calibri"/>
              </a:rPr>
              <a:t>-Pri</a:t>
            </a:r>
            <a:r>
              <a:rPr sz="1600" spc="-35" dirty="0">
                <a:latin typeface="Calibri"/>
                <a:cs typeface="Calibri"/>
              </a:rPr>
              <a:t>v</a:t>
            </a:r>
            <a:r>
              <a:rPr sz="1600" spc="-20" dirty="0">
                <a:latin typeface="Calibri"/>
                <a:cs typeface="Calibri"/>
              </a:rPr>
              <a:t>at</a:t>
            </a:r>
            <a:r>
              <a:rPr sz="1600" spc="-10" dirty="0">
                <a:latin typeface="Calibri"/>
                <a:cs typeface="Calibri"/>
              </a:rPr>
              <a:t>e</a:t>
            </a:r>
            <a:r>
              <a:rPr sz="1600" spc="-30" dirty="0">
                <a:latin typeface="Calibri"/>
                <a:cs typeface="Calibri"/>
              </a:rPr>
              <a:t> </a:t>
            </a:r>
            <a:r>
              <a:rPr sz="1600" spc="-45" dirty="0">
                <a:latin typeface="Calibri"/>
                <a:cs typeface="Calibri"/>
              </a:rPr>
              <a:t>P</a:t>
            </a:r>
            <a:r>
              <a:rPr sz="1600" spc="-10" dirty="0">
                <a:latin typeface="Calibri"/>
                <a:cs typeface="Calibri"/>
              </a:rPr>
              <a:t>artne</a:t>
            </a:r>
            <a:r>
              <a:rPr sz="1600" spc="-45" dirty="0">
                <a:latin typeface="Calibri"/>
                <a:cs typeface="Calibri"/>
              </a:rPr>
              <a:t>r</a:t>
            </a:r>
            <a:r>
              <a:rPr sz="1600" spc="-15" dirty="0">
                <a:latin typeface="Calibri"/>
                <a:cs typeface="Calibri"/>
              </a:rPr>
              <a:t>sh</a:t>
            </a:r>
            <a:r>
              <a:rPr sz="1600" dirty="0">
                <a:latin typeface="Calibri"/>
                <a:cs typeface="Calibri"/>
              </a:rPr>
              <a:t>i</a:t>
            </a:r>
            <a:r>
              <a:rPr sz="1600" spc="-25" dirty="0">
                <a:latin typeface="Calibri"/>
                <a:cs typeface="Calibri"/>
              </a:rPr>
              <a:t>p</a:t>
            </a:r>
            <a:r>
              <a:rPr sz="1600" spc="-15" dirty="0">
                <a:latin typeface="Calibri"/>
                <a:cs typeface="Calibri"/>
              </a:rPr>
              <a:t>s</a:t>
            </a:r>
            <a:r>
              <a:rPr sz="1600" spc="-5" dirty="0">
                <a:latin typeface="Calibri"/>
                <a:cs typeface="Calibri"/>
              </a:rPr>
              <a:t>,</a:t>
            </a:r>
            <a:r>
              <a:rPr sz="1600" spc="5" dirty="0">
                <a:latin typeface="Calibri"/>
                <a:cs typeface="Calibri"/>
              </a:rPr>
              <a:t> </a:t>
            </a:r>
            <a:r>
              <a:rPr sz="1600" spc="-15" dirty="0">
                <a:latin typeface="Calibri"/>
                <a:cs typeface="Calibri"/>
              </a:rPr>
              <a:t>CB</a:t>
            </a:r>
            <a:r>
              <a:rPr sz="1600" spc="-10" dirty="0">
                <a:latin typeface="Calibri"/>
                <a:cs typeface="Calibri"/>
              </a:rPr>
              <a:t>P</a:t>
            </a:r>
            <a:r>
              <a:rPr sz="1600" dirty="0">
                <a:latin typeface="Calibri"/>
                <a:cs typeface="Calibri"/>
              </a:rPr>
              <a:t> </a:t>
            </a:r>
            <a:r>
              <a:rPr sz="1600" spc="-5" dirty="0">
                <a:latin typeface="Calibri"/>
                <a:cs typeface="Calibri"/>
              </a:rPr>
              <a:t>is </a:t>
            </a:r>
            <a:r>
              <a:rPr sz="1600" spc="-10" dirty="0">
                <a:latin typeface="Calibri"/>
                <a:cs typeface="Calibri"/>
              </a:rPr>
              <a:t>b</a:t>
            </a:r>
            <a:r>
              <a:rPr sz="1600" spc="-25" dirty="0">
                <a:latin typeface="Calibri"/>
                <a:cs typeface="Calibri"/>
              </a:rPr>
              <a:t>e</a:t>
            </a:r>
            <a:r>
              <a:rPr sz="1600" spc="-30" dirty="0">
                <a:latin typeface="Calibri"/>
                <a:cs typeface="Calibri"/>
              </a:rPr>
              <a:t>t</a:t>
            </a:r>
            <a:r>
              <a:rPr sz="1600" spc="-20" dirty="0">
                <a:latin typeface="Calibri"/>
                <a:cs typeface="Calibri"/>
              </a:rPr>
              <a:t>t</a:t>
            </a:r>
            <a:r>
              <a:rPr sz="1600" spc="-10" dirty="0">
                <a:latin typeface="Calibri"/>
                <a:cs typeface="Calibri"/>
              </a:rPr>
              <a:t>er</a:t>
            </a:r>
            <a:r>
              <a:rPr sz="1600" spc="10" dirty="0">
                <a:latin typeface="Calibri"/>
                <a:cs typeface="Calibri"/>
              </a:rPr>
              <a:t> </a:t>
            </a:r>
            <a:r>
              <a:rPr sz="1600" spc="-10" dirty="0">
                <a:latin typeface="Calibri"/>
                <a:cs typeface="Calibri"/>
              </a:rPr>
              <a:t>able</a:t>
            </a:r>
            <a:r>
              <a:rPr sz="1600" spc="-20" dirty="0">
                <a:latin typeface="Calibri"/>
                <a:cs typeface="Calibri"/>
              </a:rPr>
              <a:t> t</a:t>
            </a:r>
            <a:r>
              <a:rPr sz="1600" spc="-10" dirty="0">
                <a:latin typeface="Calibri"/>
                <a:cs typeface="Calibri"/>
              </a:rPr>
              <a:t>o</a:t>
            </a:r>
            <a:r>
              <a:rPr sz="1600" spc="20" dirty="0">
                <a:latin typeface="Calibri"/>
                <a:cs typeface="Calibri"/>
              </a:rPr>
              <a:t> </a:t>
            </a:r>
            <a:r>
              <a:rPr sz="1600" spc="-10" dirty="0">
                <a:latin typeface="Calibri"/>
                <a:cs typeface="Calibri"/>
              </a:rPr>
              <a:t>ac</a:t>
            </a:r>
            <a:r>
              <a:rPr sz="1600" spc="-25" dirty="0">
                <a:latin typeface="Calibri"/>
                <a:cs typeface="Calibri"/>
              </a:rPr>
              <a:t>c</a:t>
            </a:r>
            <a:r>
              <a:rPr sz="1600" spc="-15" dirty="0">
                <a:latin typeface="Calibri"/>
                <a:cs typeface="Calibri"/>
              </a:rPr>
              <a:t>ompl</a:t>
            </a:r>
            <a:r>
              <a:rPr sz="1600" dirty="0">
                <a:latin typeface="Calibri"/>
                <a:cs typeface="Calibri"/>
              </a:rPr>
              <a:t>i</a:t>
            </a:r>
            <a:r>
              <a:rPr sz="1600" spc="-15" dirty="0">
                <a:latin typeface="Calibri"/>
                <a:cs typeface="Calibri"/>
              </a:rPr>
              <a:t>s</a:t>
            </a:r>
            <a:r>
              <a:rPr sz="1600" spc="-10" dirty="0">
                <a:latin typeface="Calibri"/>
                <a:cs typeface="Calibri"/>
              </a:rPr>
              <a:t>h</a:t>
            </a:r>
            <a:r>
              <a:rPr sz="1600" spc="-15" dirty="0">
                <a:latin typeface="Calibri"/>
                <a:cs typeface="Calibri"/>
              </a:rPr>
              <a:t> </a:t>
            </a:r>
            <a:r>
              <a:rPr sz="1600" spc="-5" dirty="0">
                <a:latin typeface="Calibri"/>
                <a:cs typeface="Calibri"/>
              </a:rPr>
              <a:t>its</a:t>
            </a:r>
            <a:r>
              <a:rPr sz="1600" spc="-15" dirty="0">
                <a:latin typeface="Calibri"/>
                <a:cs typeface="Calibri"/>
              </a:rPr>
              <a:t> </a:t>
            </a:r>
            <a:r>
              <a:rPr sz="1600" spc="-5" dirty="0">
                <a:latin typeface="Calibri"/>
                <a:cs typeface="Calibri"/>
              </a:rPr>
              <a:t>i</a:t>
            </a:r>
            <a:r>
              <a:rPr sz="1600" spc="-15" dirty="0">
                <a:latin typeface="Calibri"/>
                <a:cs typeface="Calibri"/>
              </a:rPr>
              <a:t>nc</a:t>
            </a:r>
            <a:r>
              <a:rPr sz="1600" spc="-40" dirty="0">
                <a:latin typeface="Calibri"/>
                <a:cs typeface="Calibri"/>
              </a:rPr>
              <a:t>r</a:t>
            </a:r>
            <a:r>
              <a:rPr sz="1600" spc="-10" dirty="0">
                <a:latin typeface="Calibri"/>
                <a:cs typeface="Calibri"/>
              </a:rPr>
              <a:t>easi</a:t>
            </a:r>
            <a:r>
              <a:rPr sz="1600" spc="-15" dirty="0">
                <a:latin typeface="Calibri"/>
                <a:cs typeface="Calibri"/>
              </a:rPr>
              <a:t>n</a:t>
            </a:r>
            <a:r>
              <a:rPr sz="1600" spc="-5" dirty="0">
                <a:latin typeface="Calibri"/>
                <a:cs typeface="Calibri"/>
              </a:rPr>
              <a:t>g</a:t>
            </a:r>
            <a:r>
              <a:rPr sz="1600" spc="-10" dirty="0">
                <a:latin typeface="Calibri"/>
                <a:cs typeface="Calibri"/>
              </a:rPr>
              <a:t>ly</a:t>
            </a:r>
            <a:r>
              <a:rPr sz="1600" spc="-20" dirty="0">
                <a:latin typeface="Calibri"/>
                <a:cs typeface="Calibri"/>
              </a:rPr>
              <a:t> </a:t>
            </a:r>
            <a:r>
              <a:rPr sz="1600" spc="-25" dirty="0">
                <a:latin typeface="Calibri"/>
                <a:cs typeface="Calibri"/>
              </a:rPr>
              <a:t>c</a:t>
            </a:r>
            <a:r>
              <a:rPr sz="1600" spc="-15" dirty="0">
                <a:latin typeface="Calibri"/>
                <a:cs typeface="Calibri"/>
              </a:rPr>
              <a:t>ompl</a:t>
            </a:r>
            <a:r>
              <a:rPr sz="1600" spc="-35" dirty="0">
                <a:latin typeface="Calibri"/>
                <a:cs typeface="Calibri"/>
              </a:rPr>
              <a:t>e</a:t>
            </a:r>
            <a:r>
              <a:rPr sz="1600" spc="-10" dirty="0">
                <a:latin typeface="Calibri"/>
                <a:cs typeface="Calibri"/>
              </a:rPr>
              <a:t>x miss</a:t>
            </a:r>
            <a:r>
              <a:rPr sz="1600" dirty="0">
                <a:latin typeface="Calibri"/>
                <a:cs typeface="Calibri"/>
              </a:rPr>
              <a:t>i</a:t>
            </a:r>
            <a:r>
              <a:rPr sz="1600" spc="-15" dirty="0">
                <a:latin typeface="Calibri"/>
                <a:cs typeface="Calibri"/>
              </a:rPr>
              <a:t>o</a:t>
            </a:r>
            <a:r>
              <a:rPr sz="1600" spc="-10" dirty="0">
                <a:latin typeface="Calibri"/>
                <a:cs typeface="Calibri"/>
              </a:rPr>
              <a:t>n</a:t>
            </a:r>
            <a:r>
              <a:rPr sz="1600" spc="-5" dirty="0">
                <a:latin typeface="Calibri"/>
                <a:cs typeface="Calibri"/>
              </a:rPr>
              <a:t> </a:t>
            </a:r>
            <a:r>
              <a:rPr sz="1600" spc="-15" dirty="0">
                <a:latin typeface="Calibri"/>
                <a:cs typeface="Calibri"/>
              </a:rPr>
              <a:t>o</a:t>
            </a:r>
            <a:r>
              <a:rPr sz="1600" spc="-5" dirty="0">
                <a:latin typeface="Calibri"/>
                <a:cs typeface="Calibri"/>
              </a:rPr>
              <a:t>f </a:t>
            </a:r>
            <a:r>
              <a:rPr sz="1600" spc="-10" dirty="0">
                <a:latin typeface="Calibri"/>
                <a:cs typeface="Calibri"/>
              </a:rPr>
              <a:t>ensu</a:t>
            </a:r>
            <a:r>
              <a:rPr sz="1600" spc="-15" dirty="0">
                <a:latin typeface="Calibri"/>
                <a:cs typeface="Calibri"/>
              </a:rPr>
              <a:t>r</a:t>
            </a:r>
            <a:r>
              <a:rPr sz="1600" spc="-5" dirty="0">
                <a:latin typeface="Calibri"/>
                <a:cs typeface="Calibri"/>
              </a:rPr>
              <a:t>i</a:t>
            </a:r>
            <a:r>
              <a:rPr sz="1600" spc="-15" dirty="0">
                <a:latin typeface="Calibri"/>
                <a:cs typeface="Calibri"/>
              </a:rPr>
              <a:t>n</a:t>
            </a:r>
            <a:r>
              <a:rPr sz="1600" spc="-10" dirty="0">
                <a:latin typeface="Calibri"/>
                <a:cs typeface="Calibri"/>
              </a:rPr>
              <a:t>g</a:t>
            </a:r>
            <a:r>
              <a:rPr sz="1600" dirty="0">
                <a:latin typeface="Calibri"/>
                <a:cs typeface="Calibri"/>
              </a:rPr>
              <a:t> </a:t>
            </a:r>
            <a:r>
              <a:rPr sz="1600" spc="-15" dirty="0">
                <a:latin typeface="Calibri"/>
                <a:cs typeface="Calibri"/>
              </a:rPr>
              <a:t>bo</a:t>
            </a:r>
            <a:r>
              <a:rPr sz="1600" spc="-40" dirty="0">
                <a:latin typeface="Calibri"/>
                <a:cs typeface="Calibri"/>
              </a:rPr>
              <a:t>r</a:t>
            </a:r>
            <a:r>
              <a:rPr sz="1600" spc="-15" dirty="0">
                <a:latin typeface="Calibri"/>
                <a:cs typeface="Calibri"/>
              </a:rPr>
              <a:t>de</a:t>
            </a:r>
            <a:r>
              <a:rPr sz="1600" spc="-10" dirty="0">
                <a:latin typeface="Calibri"/>
                <a:cs typeface="Calibri"/>
              </a:rPr>
              <a:t>r</a:t>
            </a:r>
            <a:r>
              <a:rPr sz="1600" spc="25" dirty="0">
                <a:latin typeface="Calibri"/>
                <a:cs typeface="Calibri"/>
              </a:rPr>
              <a:t> </a:t>
            </a:r>
            <a:r>
              <a:rPr sz="1600" spc="-15" dirty="0">
                <a:latin typeface="Calibri"/>
                <a:cs typeface="Calibri"/>
              </a:rPr>
              <a:t>se</a:t>
            </a:r>
            <a:r>
              <a:rPr sz="1600" spc="-20" dirty="0">
                <a:latin typeface="Calibri"/>
                <a:cs typeface="Calibri"/>
              </a:rPr>
              <a:t>c</a:t>
            </a:r>
            <a:r>
              <a:rPr sz="1600" spc="-15" dirty="0">
                <a:latin typeface="Calibri"/>
                <a:cs typeface="Calibri"/>
              </a:rPr>
              <a:t>uri</a:t>
            </a:r>
            <a:r>
              <a:rPr sz="1600" spc="-5" dirty="0">
                <a:latin typeface="Calibri"/>
                <a:cs typeface="Calibri"/>
              </a:rPr>
              <a:t>t</a:t>
            </a:r>
            <a:r>
              <a:rPr sz="1600" spc="-10" dirty="0">
                <a:latin typeface="Calibri"/>
                <a:cs typeface="Calibri"/>
              </a:rPr>
              <a:t>y</a:t>
            </a:r>
            <a:r>
              <a:rPr sz="1600" spc="1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t</a:t>
            </a:r>
            <a:r>
              <a:rPr sz="1600" spc="-15" dirty="0">
                <a:latin typeface="Calibri"/>
                <a:cs typeface="Calibri"/>
              </a:rPr>
              <a:t>h</a:t>
            </a:r>
            <a:r>
              <a:rPr sz="1600" spc="-10" dirty="0">
                <a:latin typeface="Calibri"/>
                <a:cs typeface="Calibri"/>
              </a:rPr>
              <a:t>e</a:t>
            </a:r>
            <a:r>
              <a:rPr sz="1600" dirty="0">
                <a:latin typeface="Calibri"/>
                <a:cs typeface="Calibri"/>
              </a:rPr>
              <a:t> </a:t>
            </a:r>
            <a:r>
              <a:rPr sz="1600" spc="-40" dirty="0">
                <a:latin typeface="Calibri"/>
                <a:cs typeface="Calibri"/>
              </a:rPr>
              <a:t>f</a:t>
            </a:r>
            <a:r>
              <a:rPr sz="1600" spc="-10" dirty="0">
                <a:latin typeface="Calibri"/>
                <a:cs typeface="Calibri"/>
              </a:rPr>
              <a:t>ace</a:t>
            </a:r>
            <a:r>
              <a:rPr sz="1600" spc="5" dirty="0">
                <a:latin typeface="Calibri"/>
                <a:cs typeface="Calibri"/>
              </a:rPr>
              <a:t> </a:t>
            </a:r>
            <a:r>
              <a:rPr sz="1600" spc="-15" dirty="0">
                <a:latin typeface="Calibri"/>
                <a:cs typeface="Calibri"/>
              </a:rPr>
              <a:t>o</a:t>
            </a:r>
            <a:r>
              <a:rPr sz="1600" spc="-5" dirty="0">
                <a:latin typeface="Calibri"/>
                <a:cs typeface="Calibri"/>
              </a:rPr>
              <a:t>f</a:t>
            </a:r>
            <a:r>
              <a:rPr sz="1600" spc="10" dirty="0">
                <a:latin typeface="Calibri"/>
                <a:cs typeface="Calibri"/>
              </a:rPr>
              <a:t> </a:t>
            </a:r>
            <a:r>
              <a:rPr sz="1600" spc="-15" dirty="0">
                <a:latin typeface="Calibri"/>
                <a:cs typeface="Calibri"/>
              </a:rPr>
              <a:t>r</a:t>
            </a:r>
            <a:r>
              <a:rPr sz="1600" spc="-5" dirty="0">
                <a:latin typeface="Calibri"/>
                <a:cs typeface="Calibri"/>
              </a:rPr>
              <a:t>i</a:t>
            </a:r>
            <a:r>
              <a:rPr sz="1600" spc="-15" dirty="0">
                <a:latin typeface="Calibri"/>
                <a:cs typeface="Calibri"/>
              </a:rPr>
              <a:t>s</a:t>
            </a:r>
            <a:r>
              <a:rPr sz="1600" spc="-5" dirty="0">
                <a:latin typeface="Calibri"/>
                <a:cs typeface="Calibri"/>
              </a:rPr>
              <a:t>i</a:t>
            </a:r>
            <a:r>
              <a:rPr sz="1600" spc="-15" dirty="0">
                <a:latin typeface="Calibri"/>
                <a:cs typeface="Calibri"/>
              </a:rPr>
              <a:t>n</a:t>
            </a:r>
            <a:r>
              <a:rPr sz="1600" spc="-10" dirty="0">
                <a:latin typeface="Calibri"/>
                <a:cs typeface="Calibri"/>
              </a:rPr>
              <a:t>g </a:t>
            </a:r>
            <a:r>
              <a:rPr sz="1600" spc="-25" dirty="0">
                <a:latin typeface="Calibri"/>
                <a:cs typeface="Calibri"/>
              </a:rPr>
              <a:t>v</a:t>
            </a:r>
            <a:r>
              <a:rPr sz="1600" spc="-15" dirty="0">
                <a:latin typeface="Calibri"/>
                <a:cs typeface="Calibri"/>
              </a:rPr>
              <a:t>ol</a:t>
            </a:r>
            <a:r>
              <a:rPr sz="1600" spc="-5" dirty="0">
                <a:latin typeface="Calibri"/>
                <a:cs typeface="Calibri"/>
              </a:rPr>
              <a:t>u</a:t>
            </a:r>
            <a:r>
              <a:rPr sz="1600" spc="-15" dirty="0">
                <a:latin typeface="Calibri"/>
                <a:cs typeface="Calibri"/>
              </a:rPr>
              <a:t>m</a:t>
            </a:r>
            <a:r>
              <a:rPr sz="1600" spc="-20" dirty="0">
                <a:latin typeface="Calibri"/>
                <a:cs typeface="Calibri"/>
              </a:rPr>
              <a:t>e</a:t>
            </a:r>
            <a:r>
              <a:rPr sz="1600" spc="-10" dirty="0">
                <a:latin typeface="Calibri"/>
                <a:cs typeface="Calibri"/>
              </a:rPr>
              <a:t>s</a:t>
            </a:r>
            <a:r>
              <a:rPr sz="1600" spc="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t</a:t>
            </a:r>
            <a:r>
              <a:rPr sz="1600" spc="-55" dirty="0">
                <a:latin typeface="Calibri"/>
                <a:cs typeface="Calibri"/>
              </a:rPr>
              <a:t>r</a:t>
            </a:r>
            <a:r>
              <a:rPr sz="1600" spc="-35" dirty="0">
                <a:latin typeface="Calibri"/>
                <a:cs typeface="Calibri"/>
              </a:rPr>
              <a:t>a</a:t>
            </a:r>
            <a:r>
              <a:rPr sz="1600" spc="-25" dirty="0">
                <a:latin typeface="Calibri"/>
                <a:cs typeface="Calibri"/>
              </a:rPr>
              <a:t>v</a:t>
            </a:r>
            <a:r>
              <a:rPr sz="1600" spc="-10" dirty="0">
                <a:latin typeface="Calibri"/>
                <a:cs typeface="Calibri"/>
              </a:rPr>
              <a:t>el</a:t>
            </a:r>
            <a:r>
              <a:rPr sz="1600" spc="10"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t</a:t>
            </a:r>
            <a:r>
              <a:rPr sz="1600" spc="-55" dirty="0">
                <a:latin typeface="Calibri"/>
                <a:cs typeface="Calibri"/>
              </a:rPr>
              <a:t>r</a:t>
            </a:r>
            <a:r>
              <a:rPr sz="1600" spc="-10" dirty="0">
                <a:latin typeface="Calibri"/>
                <a:cs typeface="Calibri"/>
              </a:rPr>
              <a:t>ade.</a:t>
            </a:r>
            <a:endParaRPr sz="1600" dirty="0">
              <a:latin typeface="Calibri"/>
              <a:cs typeface="Calibri"/>
            </a:endParaRPr>
          </a:p>
          <a:p>
            <a:pPr>
              <a:lnSpc>
                <a:spcPct val="100000"/>
              </a:lnSpc>
              <a:spcBef>
                <a:spcPts val="22"/>
              </a:spcBef>
              <a:buFont typeface="Arial"/>
              <a:buChar char="•"/>
            </a:pPr>
            <a:endParaRPr sz="1650" dirty="0">
              <a:latin typeface="Times New Roman"/>
              <a:cs typeface="Times New Roman"/>
            </a:endParaRPr>
          </a:p>
          <a:p>
            <a:pPr marL="299085" indent="-286385">
              <a:lnSpc>
                <a:spcPct val="100000"/>
              </a:lnSpc>
              <a:buFont typeface="Arial"/>
              <a:buChar char="•"/>
              <a:tabLst>
                <a:tab pos="299720" algn="l"/>
              </a:tabLst>
            </a:pPr>
            <a:r>
              <a:rPr sz="1600" spc="-15" dirty="0">
                <a:latin typeface="Calibri"/>
                <a:cs typeface="Calibri"/>
              </a:rPr>
              <a:t>Th</a:t>
            </a:r>
            <a:r>
              <a:rPr sz="1600" spc="-10" dirty="0">
                <a:latin typeface="Calibri"/>
                <a:cs typeface="Calibri"/>
              </a:rPr>
              <a:t>e</a:t>
            </a:r>
            <a:r>
              <a:rPr sz="1600" dirty="0">
                <a:latin typeface="Calibri"/>
                <a:cs typeface="Calibri"/>
              </a:rPr>
              <a:t> </a:t>
            </a:r>
            <a:r>
              <a:rPr sz="1600" spc="-45" dirty="0">
                <a:latin typeface="Calibri"/>
                <a:cs typeface="Calibri"/>
              </a:rPr>
              <a:t>R</a:t>
            </a:r>
            <a:r>
              <a:rPr sz="1600" spc="-10" dirty="0">
                <a:latin typeface="Calibri"/>
                <a:cs typeface="Calibri"/>
              </a:rPr>
              <a:t>eimbu</a:t>
            </a:r>
            <a:r>
              <a:rPr sz="1600" spc="-50" dirty="0">
                <a:latin typeface="Calibri"/>
                <a:cs typeface="Calibri"/>
              </a:rPr>
              <a:t>r</a:t>
            </a:r>
            <a:r>
              <a:rPr sz="1600" spc="-15" dirty="0">
                <a:latin typeface="Calibri"/>
                <a:cs typeface="Calibri"/>
              </a:rPr>
              <a:t>sab</a:t>
            </a:r>
            <a:r>
              <a:rPr sz="1600" dirty="0">
                <a:latin typeface="Calibri"/>
                <a:cs typeface="Calibri"/>
              </a:rPr>
              <a:t>l</a:t>
            </a:r>
            <a:r>
              <a:rPr sz="1600" spc="-10" dirty="0">
                <a:latin typeface="Calibri"/>
                <a:cs typeface="Calibri"/>
              </a:rPr>
              <a:t>e</a:t>
            </a:r>
            <a:r>
              <a:rPr sz="1600" spc="10" dirty="0">
                <a:latin typeface="Calibri"/>
                <a:cs typeface="Calibri"/>
              </a:rPr>
              <a:t> </a:t>
            </a:r>
            <a:r>
              <a:rPr sz="1600" spc="-15" dirty="0">
                <a:latin typeface="Calibri"/>
                <a:cs typeface="Calibri"/>
              </a:rPr>
              <a:t>S</a:t>
            </a:r>
            <a:r>
              <a:rPr sz="1600" spc="-20" dirty="0">
                <a:latin typeface="Calibri"/>
                <a:cs typeface="Calibri"/>
              </a:rPr>
              <a:t>e</a:t>
            </a:r>
            <a:r>
              <a:rPr sz="1600" spc="-5" dirty="0">
                <a:latin typeface="Calibri"/>
                <a:cs typeface="Calibri"/>
              </a:rPr>
              <a:t>r</a:t>
            </a:r>
            <a:r>
              <a:rPr sz="1600" spc="-10" dirty="0">
                <a:latin typeface="Calibri"/>
                <a:cs typeface="Calibri"/>
              </a:rPr>
              <a:t>vic</a:t>
            </a:r>
            <a:r>
              <a:rPr sz="1600" spc="-20" dirty="0">
                <a:latin typeface="Calibri"/>
                <a:cs typeface="Calibri"/>
              </a:rPr>
              <a:t>e</a:t>
            </a:r>
            <a:r>
              <a:rPr sz="1600" spc="-10" dirty="0">
                <a:latin typeface="Calibri"/>
                <a:cs typeface="Calibri"/>
              </a:rPr>
              <a:t>s</a:t>
            </a:r>
            <a:r>
              <a:rPr sz="1600" spc="35" dirty="0">
                <a:latin typeface="Calibri"/>
                <a:cs typeface="Calibri"/>
              </a:rPr>
              <a:t> </a:t>
            </a:r>
            <a:r>
              <a:rPr sz="1600" spc="-10" dirty="0">
                <a:latin typeface="Calibri"/>
                <a:cs typeface="Calibri"/>
              </a:rPr>
              <a:t>P</a:t>
            </a:r>
            <a:r>
              <a:rPr sz="1600" spc="-40" dirty="0">
                <a:latin typeface="Calibri"/>
                <a:cs typeface="Calibri"/>
              </a:rPr>
              <a:t>r</a:t>
            </a:r>
            <a:r>
              <a:rPr sz="1600" spc="-15" dirty="0">
                <a:latin typeface="Calibri"/>
                <a:cs typeface="Calibri"/>
              </a:rPr>
              <a:t>og</a:t>
            </a:r>
            <a:r>
              <a:rPr sz="1600" spc="-50" dirty="0">
                <a:latin typeface="Calibri"/>
                <a:cs typeface="Calibri"/>
              </a:rPr>
              <a:t>r</a:t>
            </a:r>
            <a:r>
              <a:rPr sz="1600" spc="-15" dirty="0">
                <a:latin typeface="Calibri"/>
                <a:cs typeface="Calibri"/>
              </a:rPr>
              <a:t>am</a:t>
            </a:r>
            <a:r>
              <a:rPr sz="1600" spc="15" dirty="0">
                <a:latin typeface="Calibri"/>
                <a:cs typeface="Calibri"/>
              </a:rPr>
              <a:t> </a:t>
            </a:r>
            <a:r>
              <a:rPr sz="1600" spc="-10" dirty="0">
                <a:latin typeface="Calibri"/>
                <a:cs typeface="Calibri"/>
              </a:rPr>
              <a:t>(</a:t>
            </a:r>
            <a:r>
              <a:rPr sz="1600" spc="-45" dirty="0">
                <a:latin typeface="Calibri"/>
                <a:cs typeface="Calibri"/>
              </a:rPr>
              <a:t>R</a:t>
            </a:r>
            <a:r>
              <a:rPr sz="1600" spc="-15" dirty="0">
                <a:latin typeface="Calibri"/>
                <a:cs typeface="Calibri"/>
              </a:rPr>
              <a:t>SP</a:t>
            </a:r>
            <a:r>
              <a:rPr sz="1600" spc="-5" dirty="0">
                <a:latin typeface="Calibri"/>
                <a:cs typeface="Calibri"/>
              </a:rPr>
              <a:t>)</a:t>
            </a:r>
            <a:r>
              <a:rPr sz="1600" spc="15" dirty="0">
                <a:latin typeface="Calibri"/>
                <a:cs typeface="Calibri"/>
              </a:rPr>
              <a:t> </a:t>
            </a:r>
            <a:r>
              <a:rPr sz="1600" spc="-5" dirty="0">
                <a:latin typeface="Calibri"/>
                <a:cs typeface="Calibri"/>
              </a:rPr>
              <a:t>is </a:t>
            </a:r>
            <a:r>
              <a:rPr sz="1600" spc="-10" dirty="0">
                <a:latin typeface="Calibri"/>
                <a:cs typeface="Calibri"/>
              </a:rPr>
              <a:t>an</a:t>
            </a:r>
            <a:r>
              <a:rPr sz="1600" spc="5" dirty="0">
                <a:latin typeface="Calibri"/>
                <a:cs typeface="Calibri"/>
              </a:rPr>
              <a:t> </a:t>
            </a:r>
            <a:r>
              <a:rPr sz="1600" spc="-40" dirty="0">
                <a:latin typeface="Calibri"/>
                <a:cs typeface="Calibri"/>
              </a:rPr>
              <a:t>e</a:t>
            </a:r>
            <a:r>
              <a:rPr sz="1600" spc="-35" dirty="0">
                <a:latin typeface="Calibri"/>
                <a:cs typeface="Calibri"/>
              </a:rPr>
              <a:t>x</a:t>
            </a:r>
            <a:r>
              <a:rPr sz="1600" spc="-10" dirty="0">
                <a:latin typeface="Calibri"/>
                <a:cs typeface="Calibri"/>
              </a:rPr>
              <a:t>ample</a:t>
            </a:r>
            <a:r>
              <a:rPr sz="1600" spc="-15" dirty="0">
                <a:latin typeface="Calibri"/>
                <a:cs typeface="Calibri"/>
              </a:rPr>
              <a:t> o</a:t>
            </a:r>
            <a:r>
              <a:rPr sz="1600" spc="-5" dirty="0">
                <a:latin typeface="Calibri"/>
                <a:cs typeface="Calibri"/>
              </a:rPr>
              <a:t>f</a:t>
            </a:r>
            <a:r>
              <a:rPr sz="1600" dirty="0">
                <a:latin typeface="Calibri"/>
                <a:cs typeface="Calibri"/>
              </a:rPr>
              <a:t> </a:t>
            </a:r>
            <a:r>
              <a:rPr sz="1600" spc="-15" dirty="0">
                <a:latin typeface="Calibri"/>
                <a:cs typeface="Calibri"/>
              </a:rPr>
              <a:t>pub</a:t>
            </a:r>
            <a:r>
              <a:rPr sz="1600" dirty="0">
                <a:latin typeface="Calibri"/>
                <a:cs typeface="Calibri"/>
              </a:rPr>
              <a:t>l</a:t>
            </a:r>
            <a:r>
              <a:rPr sz="1600" spc="-5" dirty="0">
                <a:latin typeface="Calibri"/>
                <a:cs typeface="Calibri"/>
              </a:rPr>
              <a:t>ic-</a:t>
            </a:r>
            <a:r>
              <a:rPr sz="1600" spc="-15" dirty="0">
                <a:latin typeface="Calibri"/>
                <a:cs typeface="Calibri"/>
              </a:rPr>
              <a:t>pr</a:t>
            </a:r>
            <a:r>
              <a:rPr sz="1600" spc="-5" dirty="0">
                <a:latin typeface="Calibri"/>
                <a:cs typeface="Calibri"/>
              </a:rPr>
              <a:t>i</a:t>
            </a:r>
            <a:r>
              <a:rPr sz="1600" spc="-35" dirty="0">
                <a:latin typeface="Calibri"/>
                <a:cs typeface="Calibri"/>
              </a:rPr>
              <a:t>v</a:t>
            </a:r>
            <a:r>
              <a:rPr sz="1600" spc="-20" dirty="0">
                <a:latin typeface="Calibri"/>
                <a:cs typeface="Calibri"/>
              </a:rPr>
              <a:t>at</a:t>
            </a:r>
            <a:r>
              <a:rPr sz="1600" spc="-10" dirty="0">
                <a:latin typeface="Calibri"/>
                <a:cs typeface="Calibri"/>
              </a:rPr>
              <a:t>e</a:t>
            </a:r>
            <a:r>
              <a:rPr sz="1600" spc="-30" dirty="0">
                <a:latin typeface="Calibri"/>
                <a:cs typeface="Calibri"/>
              </a:rPr>
              <a:t> </a:t>
            </a:r>
            <a:r>
              <a:rPr sz="1600" spc="-15" dirty="0">
                <a:latin typeface="Calibri"/>
                <a:cs typeface="Calibri"/>
              </a:rPr>
              <a:t>partne</a:t>
            </a:r>
            <a:r>
              <a:rPr sz="1600" spc="-40" dirty="0">
                <a:latin typeface="Calibri"/>
                <a:cs typeface="Calibri"/>
              </a:rPr>
              <a:t>r</a:t>
            </a:r>
            <a:r>
              <a:rPr sz="1600" spc="-15" dirty="0">
                <a:latin typeface="Calibri"/>
                <a:cs typeface="Calibri"/>
              </a:rPr>
              <a:t>shi</a:t>
            </a:r>
            <a:r>
              <a:rPr sz="1600" spc="-20" dirty="0">
                <a:latin typeface="Calibri"/>
                <a:cs typeface="Calibri"/>
              </a:rPr>
              <a:t>p</a:t>
            </a:r>
            <a:r>
              <a:rPr sz="1600" spc="-10" dirty="0">
                <a:latin typeface="Calibri"/>
                <a:cs typeface="Calibri"/>
              </a:rPr>
              <a:t>s</a:t>
            </a:r>
            <a:r>
              <a:rPr sz="1600" spc="-5" dirty="0">
                <a:latin typeface="Calibri"/>
                <a:cs typeface="Calibri"/>
              </a:rPr>
              <a:t> </a:t>
            </a:r>
            <a:r>
              <a:rPr sz="1600" spc="-15" dirty="0">
                <a:latin typeface="Calibri"/>
                <a:cs typeface="Calibri"/>
              </a:rPr>
              <a:t>b</a:t>
            </a:r>
            <a:r>
              <a:rPr sz="1600" spc="-30" dirty="0">
                <a:latin typeface="Calibri"/>
                <a:cs typeface="Calibri"/>
              </a:rPr>
              <a:t>e</a:t>
            </a:r>
            <a:r>
              <a:rPr sz="1600" spc="-10" dirty="0">
                <a:latin typeface="Calibri"/>
                <a:cs typeface="Calibri"/>
              </a:rPr>
              <a:t>t</a:t>
            </a:r>
            <a:r>
              <a:rPr sz="1600" spc="-25" dirty="0">
                <a:latin typeface="Calibri"/>
                <a:cs typeface="Calibri"/>
              </a:rPr>
              <a:t>w</a:t>
            </a:r>
            <a:r>
              <a:rPr sz="1600" spc="-10" dirty="0">
                <a:latin typeface="Calibri"/>
                <a:cs typeface="Calibri"/>
              </a:rPr>
              <a:t>e</a:t>
            </a:r>
            <a:r>
              <a:rPr sz="1600" spc="-20" dirty="0">
                <a:latin typeface="Calibri"/>
                <a:cs typeface="Calibri"/>
              </a:rPr>
              <a:t>e</a:t>
            </a:r>
            <a:r>
              <a:rPr sz="1600" spc="-10" dirty="0">
                <a:latin typeface="Calibri"/>
                <a:cs typeface="Calibri"/>
              </a:rPr>
              <a:t>n</a:t>
            </a:r>
            <a:endParaRPr sz="1600" dirty="0">
              <a:latin typeface="Calibri"/>
              <a:cs typeface="Calibri"/>
            </a:endParaRPr>
          </a:p>
          <a:p>
            <a:pPr marL="299085">
              <a:lnSpc>
                <a:spcPct val="100000"/>
              </a:lnSpc>
            </a:pPr>
            <a:r>
              <a:rPr sz="1600" spc="-15" dirty="0">
                <a:latin typeface="Calibri"/>
                <a:cs typeface="Calibri"/>
              </a:rPr>
              <a:t>CB</a:t>
            </a:r>
            <a:r>
              <a:rPr sz="1600" spc="-10" dirty="0">
                <a:latin typeface="Calibri"/>
                <a:cs typeface="Calibri"/>
              </a:rPr>
              <a:t>P</a:t>
            </a:r>
            <a:r>
              <a:rPr sz="1600" spc="10"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a</a:t>
            </a:r>
            <a:r>
              <a:rPr sz="1600" spc="-30" dirty="0">
                <a:latin typeface="Calibri"/>
                <a:cs typeface="Calibri"/>
              </a:rPr>
              <a:t>n</a:t>
            </a:r>
            <a:r>
              <a:rPr sz="1600" spc="-10" dirty="0">
                <a:latin typeface="Calibri"/>
                <a:cs typeface="Calibri"/>
              </a:rPr>
              <a:t>y</a:t>
            </a:r>
            <a:r>
              <a:rPr sz="1600" spc="-5" dirty="0">
                <a:latin typeface="Calibri"/>
                <a:cs typeface="Calibri"/>
              </a:rPr>
              <a:t> </a:t>
            </a:r>
            <a:r>
              <a:rPr sz="1600" spc="-15" dirty="0">
                <a:latin typeface="Calibri"/>
                <a:cs typeface="Calibri"/>
              </a:rPr>
              <a:t>p</a:t>
            </a:r>
            <a:r>
              <a:rPr sz="1600" spc="-20" dirty="0">
                <a:latin typeface="Calibri"/>
                <a:cs typeface="Calibri"/>
              </a:rPr>
              <a:t>r</a:t>
            </a:r>
            <a:r>
              <a:rPr sz="1600" spc="-5" dirty="0">
                <a:latin typeface="Calibri"/>
                <a:cs typeface="Calibri"/>
              </a:rPr>
              <a:t>i</a:t>
            </a:r>
            <a:r>
              <a:rPr sz="1600" spc="-35" dirty="0">
                <a:latin typeface="Calibri"/>
                <a:cs typeface="Calibri"/>
              </a:rPr>
              <a:t>v</a:t>
            </a:r>
            <a:r>
              <a:rPr sz="1600" spc="-20" dirty="0">
                <a:latin typeface="Calibri"/>
                <a:cs typeface="Calibri"/>
              </a:rPr>
              <a:t>at</a:t>
            </a:r>
            <a:r>
              <a:rPr sz="1600" spc="-10" dirty="0">
                <a:latin typeface="Calibri"/>
                <a:cs typeface="Calibri"/>
              </a:rPr>
              <a:t>e</a:t>
            </a:r>
            <a:r>
              <a:rPr sz="1600" spc="-20" dirty="0">
                <a:latin typeface="Calibri"/>
                <a:cs typeface="Calibri"/>
              </a:rPr>
              <a:t> </a:t>
            </a:r>
            <a:r>
              <a:rPr sz="1600" spc="-15" dirty="0">
                <a:latin typeface="Calibri"/>
                <a:cs typeface="Calibri"/>
              </a:rPr>
              <a:t>se</a:t>
            </a:r>
            <a:r>
              <a:rPr sz="1600" spc="-20" dirty="0">
                <a:latin typeface="Calibri"/>
                <a:cs typeface="Calibri"/>
              </a:rPr>
              <a:t>ct</a:t>
            </a:r>
            <a:r>
              <a:rPr sz="1600" spc="-15" dirty="0">
                <a:latin typeface="Calibri"/>
                <a:cs typeface="Calibri"/>
              </a:rPr>
              <a:t>o</a:t>
            </a:r>
            <a:r>
              <a:rPr sz="1600" spc="-10" dirty="0">
                <a:latin typeface="Calibri"/>
                <a:cs typeface="Calibri"/>
              </a:rPr>
              <a:t>r</a:t>
            </a:r>
            <a:r>
              <a:rPr sz="1600" spc="25" dirty="0">
                <a:latin typeface="Calibri"/>
                <a:cs typeface="Calibri"/>
              </a:rPr>
              <a:t> </a:t>
            </a:r>
            <a:r>
              <a:rPr sz="1600" spc="-10" dirty="0">
                <a:latin typeface="Calibri"/>
                <a:cs typeface="Calibri"/>
              </a:rPr>
              <a:t>and</a:t>
            </a:r>
            <a:r>
              <a:rPr sz="1600" spc="-15" dirty="0">
                <a:latin typeface="Calibri"/>
                <a:cs typeface="Calibri"/>
              </a:rPr>
              <a:t> </a:t>
            </a:r>
            <a:r>
              <a:rPr sz="1600" spc="-20" dirty="0">
                <a:latin typeface="Calibri"/>
                <a:cs typeface="Calibri"/>
              </a:rPr>
              <a:t>g</a:t>
            </a:r>
            <a:r>
              <a:rPr sz="1600" spc="-25" dirty="0">
                <a:latin typeface="Calibri"/>
                <a:cs typeface="Calibri"/>
              </a:rPr>
              <a:t>ov</a:t>
            </a:r>
            <a:r>
              <a:rPr sz="1600" spc="-10" dirty="0">
                <a:latin typeface="Calibri"/>
                <a:cs typeface="Calibri"/>
              </a:rPr>
              <a:t>e</a:t>
            </a:r>
            <a:r>
              <a:rPr sz="1600" spc="-20" dirty="0">
                <a:latin typeface="Calibri"/>
                <a:cs typeface="Calibri"/>
              </a:rPr>
              <a:t>r</a:t>
            </a:r>
            <a:r>
              <a:rPr sz="1600" spc="-15" dirty="0">
                <a:latin typeface="Calibri"/>
                <a:cs typeface="Calibri"/>
              </a:rPr>
              <a:t>nme</a:t>
            </a:r>
            <a:r>
              <a:rPr sz="1600" spc="-25" dirty="0">
                <a:latin typeface="Calibri"/>
                <a:cs typeface="Calibri"/>
              </a:rPr>
              <a:t>n</a:t>
            </a:r>
            <a:r>
              <a:rPr sz="1600" spc="-10" dirty="0">
                <a:latin typeface="Calibri"/>
                <a:cs typeface="Calibri"/>
              </a:rPr>
              <a:t>t</a:t>
            </a:r>
            <a:r>
              <a:rPr sz="1600" spc="35" dirty="0">
                <a:latin typeface="Calibri"/>
                <a:cs typeface="Calibri"/>
              </a:rPr>
              <a:t> </a:t>
            </a:r>
            <a:r>
              <a:rPr sz="1600" spc="-10" dirty="0">
                <a:latin typeface="Calibri"/>
                <a:cs typeface="Calibri"/>
              </a:rPr>
              <a:t>e</a:t>
            </a:r>
            <a:r>
              <a:rPr sz="1600" spc="-25" dirty="0">
                <a:latin typeface="Calibri"/>
                <a:cs typeface="Calibri"/>
              </a:rPr>
              <a:t>n</a:t>
            </a:r>
            <a:r>
              <a:rPr sz="1600" spc="-10" dirty="0">
                <a:latin typeface="Calibri"/>
                <a:cs typeface="Calibri"/>
              </a:rPr>
              <a:t>titie</a:t>
            </a:r>
            <a:r>
              <a:rPr sz="1600" spc="5" dirty="0">
                <a:latin typeface="Calibri"/>
                <a:cs typeface="Calibri"/>
              </a:rPr>
              <a:t>s</a:t>
            </a:r>
            <a:r>
              <a:rPr sz="1600" spc="-5" dirty="0">
                <a:latin typeface="Calibri"/>
                <a:cs typeface="Calibri"/>
              </a:rPr>
              <a:t>.</a:t>
            </a:r>
            <a:endParaRPr sz="1600" dirty="0">
              <a:latin typeface="Calibri"/>
              <a:cs typeface="Calibri"/>
            </a:endParaRPr>
          </a:p>
        </p:txBody>
      </p:sp>
      <p:sp>
        <p:nvSpPr>
          <p:cNvPr id="4" name="object 4"/>
          <p:cNvSpPr/>
          <p:nvPr/>
        </p:nvSpPr>
        <p:spPr>
          <a:xfrm>
            <a:off x="73152" y="850391"/>
            <a:ext cx="9032748" cy="76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152" y="5457444"/>
            <a:ext cx="9032748" cy="762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9060" y="5698234"/>
            <a:ext cx="3124200" cy="1159762"/>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41250" rIns="0" bIns="0" rtlCol="0">
            <a:spAutoFit/>
          </a:bodyPr>
          <a:lstStyle/>
          <a:p>
            <a:pPr marL="102870">
              <a:lnSpc>
                <a:spcPct val="100000"/>
              </a:lnSpc>
            </a:pPr>
            <a:fld id="{81D60167-4931-47E6-BA6A-407CBD079E47}" type="slidenum">
              <a:rPr spc="-10" dirty="0">
                <a:solidFill>
                  <a:srgbClr val="A6A6A6"/>
                </a:solidFill>
              </a:rPr>
              <a:pPr marL="102870">
                <a:lnSpc>
                  <a:spcPct val="100000"/>
                </a:lnSpc>
              </a:pPr>
              <a:t>3</a:t>
            </a:fld>
            <a:endParaRPr spc="-10" dirty="0">
              <a:solidFill>
                <a:srgbClr val="A6A6A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0"/>
            <a:ext cx="9144000" cy="646331"/>
          </a:xfrm>
          <a:prstGeom prst="rect">
            <a:avLst/>
          </a:prstGeom>
          <a:noFill/>
        </p:spPr>
        <p:txBody>
          <a:bodyPr wrap="square" rtlCol="0">
            <a:spAutoFit/>
          </a:bodyPr>
          <a:lstStyle/>
          <a:p>
            <a:pPr algn="ctr">
              <a:spcBef>
                <a:spcPts val="900"/>
              </a:spcBef>
            </a:pPr>
            <a:r>
              <a:rPr lang="en-US" sz="3600" b="1" dirty="0">
                <a:solidFill>
                  <a:prstClr val="black"/>
                </a:solidFill>
                <a:cs typeface="Times New Roman" pitchFamily="18" charset="0"/>
              </a:rPr>
              <a:t>Reimbursable Services Program Authorities</a:t>
            </a:r>
            <a:endParaRPr lang="en-US" sz="3600" b="1" dirty="0">
              <a:solidFill>
                <a:srgbClr val="FF0000"/>
              </a:solidFill>
              <a:cs typeface="Times New Roman" pitchFamily="18" charset="0"/>
            </a:endParaRPr>
          </a:p>
        </p:txBody>
      </p:sp>
      <p:sp>
        <p:nvSpPr>
          <p:cNvPr id="10" name="Rectangle 18"/>
          <p:cNvSpPr>
            <a:spLocks noChangeArrowheads="1"/>
          </p:cNvSpPr>
          <p:nvPr/>
        </p:nvSpPr>
        <p:spPr bwMode="auto">
          <a:xfrm>
            <a:off x="75917" y="58454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74471900"/>
              </p:ext>
            </p:extLst>
          </p:nvPr>
        </p:nvGraphicFramePr>
        <p:xfrm>
          <a:off x="215764" y="713075"/>
          <a:ext cx="8775837" cy="4620925"/>
        </p:xfrm>
        <a:graphic>
          <a:graphicData uri="http://schemas.openxmlformats.org/drawingml/2006/table">
            <a:tbl>
              <a:tblPr firstRow="1" firstCol="1" bandRow="1">
                <a:tableStyleId>{5C22544A-7EE6-4342-B048-85BDC9FD1C3A}</a:tableStyleId>
              </a:tblPr>
              <a:tblGrid>
                <a:gridCol w="2070236">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4267200">
                  <a:extLst>
                    <a:ext uri="{9D8B030D-6E8A-4147-A177-3AD203B41FA5}">
                      <a16:colId xmlns="" xmlns:a16="http://schemas.microsoft.com/office/drawing/2014/main" val="20002"/>
                    </a:ext>
                  </a:extLst>
                </a:gridCol>
                <a:gridCol w="1828801">
                  <a:extLst>
                    <a:ext uri="{9D8B030D-6E8A-4147-A177-3AD203B41FA5}">
                      <a16:colId xmlns="" xmlns:a16="http://schemas.microsoft.com/office/drawing/2014/main" val="20003"/>
                    </a:ext>
                  </a:extLst>
                </a:gridCol>
              </a:tblGrid>
              <a:tr h="474569">
                <a:tc>
                  <a:txBody>
                    <a:bodyPr/>
                    <a:lstStyle/>
                    <a:p>
                      <a:pPr marL="0" marR="0" algn="ctr">
                        <a:spcBef>
                          <a:spcPts val="0"/>
                        </a:spcBef>
                        <a:spcAft>
                          <a:spcPts val="0"/>
                        </a:spcAft>
                      </a:pPr>
                      <a:r>
                        <a:rPr lang="en-US" sz="2000" dirty="0">
                          <a:effectLst/>
                        </a:rPr>
                        <a:t>Section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solidFill>
                      <a:schemeClr val="tx2">
                        <a:lumMod val="75000"/>
                      </a:schemeClr>
                    </a:solidFill>
                  </a:tcPr>
                </a:tc>
                <a:tc>
                  <a:txBody>
                    <a:bodyPr/>
                    <a:lstStyle/>
                    <a:p>
                      <a:pPr marL="0" marR="0" algn="ctr">
                        <a:spcBef>
                          <a:spcPts val="0"/>
                        </a:spcBef>
                        <a:spcAft>
                          <a:spcPts val="0"/>
                        </a:spcAft>
                      </a:pPr>
                      <a:r>
                        <a:rPr lang="en-US" sz="2000" dirty="0">
                          <a:effectLst/>
                        </a:rPr>
                        <a:t>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solidFill>
                      <a:schemeClr val="tx2">
                        <a:lumMod val="75000"/>
                      </a:schemeClr>
                    </a:solidFill>
                  </a:tcPr>
                </a:tc>
                <a:tc>
                  <a:txBody>
                    <a:bodyPr/>
                    <a:lstStyle/>
                    <a:p>
                      <a:pPr marL="0" marR="0" algn="ctr">
                        <a:spcBef>
                          <a:spcPts val="0"/>
                        </a:spcBef>
                        <a:spcAft>
                          <a:spcPts val="0"/>
                        </a:spcAft>
                      </a:pPr>
                      <a:r>
                        <a:rPr lang="en-US" sz="2000" dirty="0">
                          <a:effectLst/>
                        </a:rPr>
                        <a:t>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solidFill>
                      <a:schemeClr val="tx2">
                        <a:lumMod val="75000"/>
                      </a:schemeClr>
                    </a:solidFill>
                  </a:tcPr>
                </a:tc>
                <a:tc>
                  <a:txBody>
                    <a:bodyPr/>
                    <a:lstStyle/>
                    <a:p>
                      <a:pPr marL="0" marR="0" algn="ctr">
                        <a:spcBef>
                          <a:spcPts val="0"/>
                        </a:spcBef>
                        <a:spcAft>
                          <a:spcPts val="0"/>
                        </a:spcAft>
                      </a:pPr>
                      <a:r>
                        <a:rPr lang="en-US" sz="2000" dirty="0">
                          <a:effectLst/>
                        </a:rPr>
                        <a:t>Expiration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solidFill>
                      <a:schemeClr val="tx2">
                        <a:lumMod val="75000"/>
                      </a:schemeClr>
                    </a:solidFill>
                  </a:tcPr>
                </a:tc>
                <a:extLst>
                  <a:ext uri="{0D108BD9-81ED-4DB2-BD59-A6C34878D82A}">
                    <a16:rowId xmlns="" xmlns:a16="http://schemas.microsoft.com/office/drawing/2014/main" val="10000"/>
                  </a:ext>
                </a:extLst>
              </a:tr>
              <a:tr h="1174556">
                <a:tc>
                  <a:txBody>
                    <a:bodyPr/>
                    <a:lstStyle/>
                    <a:p>
                      <a:pPr marL="0" marR="0" algn="ctr">
                        <a:spcBef>
                          <a:spcPts val="0"/>
                        </a:spcBef>
                        <a:spcAft>
                          <a:spcPts val="600"/>
                        </a:spcAft>
                      </a:pPr>
                      <a:r>
                        <a:rPr lang="en-US" sz="2000" b="1" dirty="0">
                          <a:effectLst/>
                        </a:rPr>
                        <a:t>560</a:t>
                      </a:r>
                      <a:endParaRPr lang="en-US" sz="1800" b="1" dirty="0">
                        <a:effectLst/>
                      </a:endParaRPr>
                    </a:p>
                    <a:p>
                      <a:pPr marL="0" marR="0" algn="l">
                        <a:spcBef>
                          <a:spcPts val="0"/>
                        </a:spcBef>
                        <a:spcAft>
                          <a:spcPts val="0"/>
                        </a:spcAft>
                      </a:pPr>
                      <a:r>
                        <a:rPr lang="en-US" sz="1200" b="0" dirty="0">
                          <a:effectLst/>
                        </a:rPr>
                        <a:t>Consolidated and Further Continuing Appropriations Act, 2013</a:t>
                      </a:r>
                      <a:endParaRPr lang="en-US" sz="1400" b="0" dirty="0">
                        <a:effectLst/>
                      </a:endParaRPr>
                    </a:p>
                  </a:txBody>
                  <a:tcPr marL="58643" marR="58643" marT="0" marB="0" anchor="ctr">
                    <a:solidFill>
                      <a:schemeClr val="accent1">
                        <a:lumMod val="50000"/>
                      </a:schemeClr>
                    </a:solidFill>
                  </a:tcPr>
                </a:tc>
                <a:tc>
                  <a:txBody>
                    <a:bodyPr/>
                    <a:lstStyle/>
                    <a:p>
                      <a:pPr marL="0" marR="0" algn="ctr">
                        <a:spcBef>
                          <a:spcPts val="0"/>
                        </a:spcBef>
                        <a:spcAft>
                          <a:spcPts val="0"/>
                        </a:spcAft>
                      </a:pPr>
                      <a:r>
                        <a:rPr lang="en-US" sz="1600" dirty="0">
                          <a:effectLst/>
                        </a:rPr>
                        <a:t>2013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tc>
                <a:tc>
                  <a:txBody>
                    <a:bodyPr/>
                    <a:lstStyle/>
                    <a:p>
                      <a:pPr marL="342900" marR="0" lvl="0" indent="-342900" algn="l">
                        <a:lnSpc>
                          <a:spcPct val="105000"/>
                        </a:lnSpc>
                        <a:spcBef>
                          <a:spcPts val="0"/>
                        </a:spcBef>
                        <a:spcAft>
                          <a:spcPts val="0"/>
                        </a:spcAft>
                        <a:buFont typeface="Symbol" panose="05050102010706020507" pitchFamily="18" charset="2"/>
                        <a:buChar char=""/>
                      </a:pPr>
                      <a:r>
                        <a:rPr lang="en-US" sz="1200" dirty="0">
                          <a:effectLst/>
                        </a:rPr>
                        <a:t>Allowed CBP to enter into five total agreements (any mode) by December of 2013</a:t>
                      </a:r>
                    </a:p>
                  </a:txBody>
                  <a:tcPr marL="58643" marR="58643" marT="0" marB="0" anchor="ctr"/>
                </a:tc>
                <a:tc>
                  <a:txBody>
                    <a:bodyPr/>
                    <a:lstStyle/>
                    <a:p>
                      <a:pPr marL="0" marR="0" algn="l">
                        <a:spcBef>
                          <a:spcPts val="0"/>
                        </a:spcBef>
                        <a:spcAft>
                          <a:spcPts val="0"/>
                        </a:spcAft>
                      </a:pPr>
                      <a:r>
                        <a:rPr lang="en-US" sz="1200" dirty="0">
                          <a:effectLst/>
                        </a:rPr>
                        <a:t>Authority expired in 2013</a:t>
                      </a:r>
                    </a:p>
                    <a:p>
                      <a:pPr marL="0" marR="0" algn="l">
                        <a:spcBef>
                          <a:spcPts val="0"/>
                        </a:spcBef>
                        <a:spcAft>
                          <a:spcPts val="0"/>
                        </a:spcAft>
                      </a:pPr>
                      <a:r>
                        <a:rPr lang="en-US" sz="1200" dirty="0">
                          <a:effectLst/>
                        </a:rPr>
                        <a:t> </a:t>
                      </a:r>
                    </a:p>
                    <a:p>
                      <a:pPr marL="0" marR="0" algn="l">
                        <a:spcBef>
                          <a:spcPts val="0"/>
                        </a:spcBef>
                        <a:spcAft>
                          <a:spcPts val="0"/>
                        </a:spcAft>
                      </a:pPr>
                      <a:r>
                        <a:rPr lang="en-US" sz="1200" dirty="0">
                          <a:effectLst/>
                        </a:rPr>
                        <a:t>Agreements expire in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tc>
                <a:extLst>
                  <a:ext uri="{0D108BD9-81ED-4DB2-BD59-A6C34878D82A}">
                    <a16:rowId xmlns="" xmlns:a16="http://schemas.microsoft.com/office/drawing/2014/main" val="10001"/>
                  </a:ext>
                </a:extLst>
              </a:tr>
              <a:tr h="1447800">
                <a:tc>
                  <a:txBody>
                    <a:bodyPr/>
                    <a:lstStyle/>
                    <a:p>
                      <a:pPr marL="0" marR="0" algn="ctr" defTabSz="685800" rtl="0" eaLnBrk="1" latinLnBrk="0" hangingPunct="1">
                        <a:spcBef>
                          <a:spcPts val="0"/>
                        </a:spcBef>
                        <a:spcAft>
                          <a:spcPts val="600"/>
                        </a:spcAft>
                      </a:pPr>
                      <a:r>
                        <a:rPr lang="en-US" sz="2000" b="1" kern="1200" dirty="0" smtClean="0">
                          <a:solidFill>
                            <a:schemeClr val="lt1"/>
                          </a:solidFill>
                          <a:effectLst/>
                          <a:latin typeface="+mn-lt"/>
                          <a:ea typeface="+mn-ea"/>
                          <a:cs typeface="+mn-cs"/>
                        </a:rPr>
                        <a:t>559</a:t>
                      </a:r>
                      <a:endParaRPr lang="en-US" sz="1800" b="1" kern="1200" dirty="0">
                        <a:solidFill>
                          <a:schemeClr val="lt1"/>
                        </a:solidFill>
                        <a:effectLst/>
                        <a:latin typeface="+mn-lt"/>
                        <a:ea typeface="+mn-ea"/>
                        <a:cs typeface="+mn-cs"/>
                      </a:endParaRPr>
                    </a:p>
                    <a:p>
                      <a:pPr marL="0" marR="0" algn="l">
                        <a:spcBef>
                          <a:spcPts val="0"/>
                        </a:spcBef>
                        <a:spcAft>
                          <a:spcPts val="0"/>
                        </a:spcAft>
                      </a:pPr>
                      <a:r>
                        <a:rPr lang="en-US" sz="1200" b="0" dirty="0">
                          <a:effectLst/>
                        </a:rPr>
                        <a:t>Consolidated Appropriations Act, 2014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solidFill>
                      <a:schemeClr val="accent1">
                        <a:lumMod val="50000"/>
                      </a:schemeClr>
                    </a:solidFill>
                  </a:tcPr>
                </a:tc>
                <a:tc>
                  <a:txBody>
                    <a:bodyPr/>
                    <a:lstStyle/>
                    <a:p>
                      <a:pPr marL="0" marR="0" algn="ctr">
                        <a:spcBef>
                          <a:spcPts val="0"/>
                        </a:spcBef>
                        <a:spcAft>
                          <a:spcPts val="0"/>
                        </a:spcAft>
                      </a:pPr>
                      <a:r>
                        <a:rPr lang="en-US" sz="1600" dirty="0">
                          <a:effectLst/>
                        </a:rPr>
                        <a:t>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tc>
                <a:tc>
                  <a:txBody>
                    <a:bodyPr/>
                    <a:lstStyle/>
                    <a:p>
                      <a:pPr marL="342900" marR="0" lvl="0" indent="-342900" algn="l">
                        <a:lnSpc>
                          <a:spcPct val="105000"/>
                        </a:lnSpc>
                        <a:spcBef>
                          <a:spcPts val="0"/>
                        </a:spcBef>
                        <a:spcAft>
                          <a:spcPts val="600"/>
                        </a:spcAft>
                        <a:buFont typeface="Symbol" panose="05050102010706020507" pitchFamily="18" charset="2"/>
                        <a:buChar char=""/>
                      </a:pPr>
                      <a:r>
                        <a:rPr lang="en-US" sz="1200" dirty="0">
                          <a:effectLst/>
                        </a:rPr>
                        <a:t>Gave CBP five years to sign agreements of unlimited duration</a:t>
                      </a:r>
                    </a:p>
                    <a:p>
                      <a:pPr marL="342900" marR="0" lvl="0" indent="-342900" algn="l">
                        <a:lnSpc>
                          <a:spcPct val="105000"/>
                        </a:lnSpc>
                        <a:spcBef>
                          <a:spcPts val="0"/>
                        </a:spcBef>
                        <a:spcAft>
                          <a:spcPts val="600"/>
                        </a:spcAft>
                        <a:buFont typeface="Symbol" panose="05050102010706020507" pitchFamily="18" charset="2"/>
                        <a:buChar char=""/>
                      </a:pPr>
                      <a:r>
                        <a:rPr lang="en-US" sz="1200" dirty="0">
                          <a:effectLst/>
                        </a:rPr>
                        <a:t>Limited CBP to </a:t>
                      </a:r>
                      <a:r>
                        <a:rPr lang="en-US" sz="1200" dirty="0" smtClean="0">
                          <a:effectLst/>
                        </a:rPr>
                        <a:t>ten* </a:t>
                      </a:r>
                      <a:r>
                        <a:rPr lang="en-US" sz="1200" dirty="0">
                          <a:effectLst/>
                        </a:rPr>
                        <a:t>air agreements each calendar year for overtime services only</a:t>
                      </a:r>
                    </a:p>
                    <a:p>
                      <a:pPr marL="342900" marR="0" lvl="0" indent="-342900" algn="l">
                        <a:lnSpc>
                          <a:spcPct val="105000"/>
                        </a:lnSpc>
                        <a:spcBef>
                          <a:spcPts val="0"/>
                        </a:spcBef>
                        <a:spcAft>
                          <a:spcPts val="600"/>
                        </a:spcAft>
                        <a:buFont typeface="Symbol" panose="05050102010706020507" pitchFamily="18" charset="2"/>
                        <a:buChar char=""/>
                      </a:pPr>
                      <a:r>
                        <a:rPr lang="en-US" sz="1200" dirty="0">
                          <a:effectLst/>
                        </a:rPr>
                        <a:t>Unlimited in sea and </a:t>
                      </a:r>
                      <a:r>
                        <a:rPr lang="en-US" sz="1200" dirty="0" smtClean="0">
                          <a:effectLst/>
                        </a:rPr>
                        <a:t>land</a:t>
                      </a:r>
                    </a:p>
                    <a:p>
                      <a:pPr marL="342900" marR="0" lvl="0" indent="-342900" algn="l" defTabSz="914400" rtl="0" eaLnBrk="1" fontAlgn="auto" latinLnBrk="0" hangingPunct="1">
                        <a:lnSpc>
                          <a:spcPct val="105000"/>
                        </a:lnSpc>
                        <a:spcBef>
                          <a:spcPts val="0"/>
                        </a:spcBef>
                        <a:spcAft>
                          <a:spcPts val="600"/>
                        </a:spcAft>
                        <a:buClrTx/>
                        <a:buSzTx/>
                        <a:buFont typeface="Symbol" panose="05050102010706020507" pitchFamily="18" charset="2"/>
                        <a:buChar char=""/>
                        <a:tabLst/>
                        <a:defRPr/>
                      </a:pPr>
                      <a:r>
                        <a:rPr lang="en-US" sz="1200" dirty="0" smtClean="0">
                          <a:effectLst/>
                        </a:rPr>
                        <a:t>Allows for reimbursement of support staff in the air environment**</a:t>
                      </a:r>
                    </a:p>
                  </a:txBody>
                  <a:tcPr marL="58643" marR="58643" marT="0" marB="0" anchor="ctr"/>
                </a:tc>
                <a:tc>
                  <a:txBody>
                    <a:bodyPr/>
                    <a:lstStyle/>
                    <a:p>
                      <a:pPr marL="0" marR="0" algn="l">
                        <a:spcBef>
                          <a:spcPts val="0"/>
                        </a:spcBef>
                        <a:spcAft>
                          <a:spcPts val="0"/>
                        </a:spcAft>
                      </a:pPr>
                      <a:r>
                        <a:rPr lang="en-US" sz="1200" dirty="0">
                          <a:effectLst/>
                        </a:rPr>
                        <a:t>Authority</a:t>
                      </a:r>
                      <a:r>
                        <a:rPr lang="en-US" sz="1200" baseline="0" dirty="0">
                          <a:effectLst/>
                        </a:rPr>
                        <a:t> </a:t>
                      </a:r>
                      <a:r>
                        <a:rPr lang="en-US" sz="1200" dirty="0">
                          <a:effectLst/>
                        </a:rPr>
                        <a:t>expires in 2019</a:t>
                      </a:r>
                    </a:p>
                    <a:p>
                      <a:pPr marL="0" marR="0" algn="l">
                        <a:spcBef>
                          <a:spcPts val="0"/>
                        </a:spcBef>
                        <a:spcAft>
                          <a:spcPts val="0"/>
                        </a:spcAft>
                      </a:pPr>
                      <a:r>
                        <a:rPr lang="en-US" sz="1200" dirty="0">
                          <a:effectLst/>
                        </a:rPr>
                        <a:t> </a:t>
                      </a:r>
                    </a:p>
                    <a:p>
                      <a:pPr marL="0" marR="0" algn="l">
                        <a:spcBef>
                          <a:spcPts val="0"/>
                        </a:spcBef>
                        <a:spcAft>
                          <a:spcPts val="0"/>
                        </a:spcAft>
                      </a:pPr>
                      <a:r>
                        <a:rPr lang="en-US" sz="1200" dirty="0">
                          <a:effectLst/>
                        </a:rPr>
                        <a:t>Agreements do not expire</a:t>
                      </a:r>
                    </a:p>
                    <a:p>
                      <a:pPr marL="0" marR="0" algn="l">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Supplanted by Sec.</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481</a:t>
                      </a:r>
                    </a:p>
                  </a:txBody>
                  <a:tcPr marL="58643" marR="58643" marT="0" marB="0" anchor="ctr"/>
                </a:tc>
                <a:extLst>
                  <a:ext uri="{0D108BD9-81ED-4DB2-BD59-A6C34878D82A}">
                    <a16:rowId xmlns="" xmlns:a16="http://schemas.microsoft.com/office/drawing/2014/main" val="10002"/>
                  </a:ext>
                </a:extLst>
              </a:tr>
              <a:tr h="1524000">
                <a:tc>
                  <a:txBody>
                    <a:bodyPr/>
                    <a:lstStyle/>
                    <a:p>
                      <a:pPr marL="0" marR="0" algn="ctr" defTabSz="685800" rtl="0" eaLnBrk="1" latinLnBrk="0" hangingPunct="1">
                        <a:spcBef>
                          <a:spcPts val="0"/>
                        </a:spcBef>
                        <a:spcAft>
                          <a:spcPts val="600"/>
                        </a:spcAft>
                      </a:pPr>
                      <a:r>
                        <a:rPr lang="en-US" sz="2000" b="1" kern="1200" dirty="0">
                          <a:solidFill>
                            <a:schemeClr val="lt1"/>
                          </a:solidFill>
                          <a:effectLst/>
                          <a:latin typeface="+mn-lt"/>
                          <a:ea typeface="+mn-ea"/>
                          <a:cs typeface="+mn-cs"/>
                        </a:rPr>
                        <a:t>481</a:t>
                      </a:r>
                    </a:p>
                    <a:p>
                      <a:pPr marL="0" marR="0" algn="l">
                        <a:spcBef>
                          <a:spcPts val="0"/>
                        </a:spcBef>
                        <a:spcAft>
                          <a:spcPts val="0"/>
                        </a:spcAft>
                      </a:pPr>
                      <a:r>
                        <a:rPr lang="en-US" sz="1200" b="0" kern="1200" dirty="0">
                          <a:solidFill>
                            <a:schemeClr val="lt1"/>
                          </a:solidFill>
                          <a:effectLst/>
                          <a:latin typeface="+mn-lt"/>
                          <a:ea typeface="+mn-ea"/>
                          <a:cs typeface="+mn-cs"/>
                        </a:rPr>
                        <a:t>Homeland Security </a:t>
                      </a:r>
                      <a:r>
                        <a:rPr lang="en-US" sz="1200" b="0" kern="1200" dirty="0" smtClean="0">
                          <a:solidFill>
                            <a:schemeClr val="lt1"/>
                          </a:solidFill>
                          <a:effectLst/>
                          <a:latin typeface="+mn-lt"/>
                          <a:ea typeface="+mn-ea"/>
                          <a:cs typeface="+mn-cs"/>
                        </a:rPr>
                        <a:t>Act,</a:t>
                      </a:r>
                      <a:r>
                        <a:rPr lang="en-US" sz="1200" b="0" kern="1200" baseline="0" dirty="0" smtClean="0">
                          <a:solidFill>
                            <a:schemeClr val="lt1"/>
                          </a:solidFill>
                          <a:effectLst/>
                          <a:latin typeface="+mn-lt"/>
                          <a:ea typeface="+mn-ea"/>
                          <a:cs typeface="+mn-cs"/>
                        </a:rPr>
                        <a:t> </a:t>
                      </a:r>
                      <a:r>
                        <a:rPr lang="en-US" sz="1200" b="0" kern="1200" dirty="0" smtClean="0">
                          <a:solidFill>
                            <a:schemeClr val="lt1"/>
                          </a:solidFill>
                          <a:effectLst/>
                          <a:latin typeface="+mn-lt"/>
                          <a:ea typeface="+mn-ea"/>
                          <a:cs typeface="+mn-cs"/>
                        </a:rPr>
                        <a:t>2002</a:t>
                      </a:r>
                      <a:endParaRPr lang="en-US" sz="1200" b="0" kern="1200" dirty="0">
                        <a:solidFill>
                          <a:schemeClr val="lt1"/>
                        </a:solidFill>
                        <a:effectLst/>
                        <a:latin typeface="+mn-lt"/>
                        <a:ea typeface="+mn-ea"/>
                        <a:cs typeface="+mn-cs"/>
                      </a:endParaRPr>
                    </a:p>
                  </a:txBody>
                  <a:tcPr marL="58643" marR="58643" marT="0" marB="0" anchor="ctr">
                    <a:solidFill>
                      <a:schemeClr val="accent1">
                        <a:lumMod val="50000"/>
                      </a:schemeClr>
                    </a:solidFill>
                  </a:tcPr>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2016</a:t>
                      </a:r>
                    </a:p>
                  </a:txBody>
                  <a:tcPr marL="58643" marR="58643" marT="0" marB="0" anchor="ctr"/>
                </a:tc>
                <a:tc>
                  <a:txBody>
                    <a:bodyPr/>
                    <a:lstStyle/>
                    <a:p>
                      <a:pPr marL="342900" marR="0" lvl="0" indent="-342900" algn="l">
                        <a:lnSpc>
                          <a:spcPct val="105000"/>
                        </a:lnSpc>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Removes </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limitation on number of air agreements</a:t>
                      </a:r>
                    </a:p>
                    <a:p>
                      <a:pPr marL="342900" marR="0" lvl="0" indent="-342900" algn="l">
                        <a:lnSpc>
                          <a:spcPct val="105000"/>
                        </a:lnSpc>
                        <a:spcBef>
                          <a:spcPts val="0"/>
                        </a:spcBef>
                        <a:spcAft>
                          <a:spcPts val="600"/>
                        </a:spcAft>
                        <a:buFont typeface="Symbol" panose="05050102010706020507" pitchFamily="18" charset="2"/>
                        <a:buChar char=""/>
                      </a:pP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Allows for reimbursement of salaries and benefits of up to five CBPOs in airports that receive less than 100,000 international </a:t>
                      </a: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travelers per year</a:t>
                      </a:r>
                    </a:p>
                    <a:p>
                      <a:pPr marL="342900" marR="0" lvl="0" indent="-342900" algn="l">
                        <a:lnSpc>
                          <a:spcPct val="105000"/>
                        </a:lnSpc>
                        <a:spcBef>
                          <a:spcPts val="0"/>
                        </a:spcBef>
                        <a:spcAft>
                          <a:spcPts val="600"/>
                        </a:spcAft>
                        <a:buFont typeface="Symbol" panose="05050102010706020507" pitchFamily="18" charset="2"/>
                        <a:buChar char=""/>
                      </a:pPr>
                      <a:r>
                        <a:rPr lang="en-US"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Permits agreements at any </a:t>
                      </a:r>
                      <a:r>
                        <a:rPr lang="en-US" sz="1200" b="0" i="0" kern="1200" baseline="0" dirty="0" smtClean="0">
                          <a:solidFill>
                            <a:schemeClr val="tx1"/>
                          </a:solidFill>
                          <a:effectLst/>
                          <a:latin typeface="+mn-lt"/>
                          <a:ea typeface="+mn-ea"/>
                          <a:cs typeface="+mn-cs"/>
                        </a:rPr>
                        <a:t>facility where CBP provides or will provide services </a:t>
                      </a:r>
                    </a:p>
                  </a:txBody>
                  <a:tcPr marL="58643" marR="58643" marT="0" marB="0" anchor="ct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 </a:t>
                      </a:r>
                      <a:r>
                        <a:rPr lang="en-US"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expiration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43" marR="58643" marT="0" marB="0" anchor="ctr"/>
                </a:tc>
                <a:extLst>
                  <a:ext uri="{0D108BD9-81ED-4DB2-BD59-A6C34878D82A}">
                    <a16:rowId xmlns="" xmlns:a16="http://schemas.microsoft.com/office/drawing/2014/main" val="10005"/>
                  </a:ext>
                </a:extLst>
              </a:tr>
            </a:tbl>
          </a:graphicData>
        </a:graphic>
      </p:graphicFrame>
      <p:sp>
        <p:nvSpPr>
          <p:cNvPr id="7" name="Slide Number Placeholder 6"/>
          <p:cNvSpPr>
            <a:spLocks noGrp="1"/>
          </p:cNvSpPr>
          <p:nvPr>
            <p:ph type="sldNum" sz="quarter" idx="12"/>
          </p:nvPr>
        </p:nvSpPr>
        <p:spPr/>
        <p:txBody>
          <a:bodyPr/>
          <a:lstStyle/>
          <a:p>
            <a:fld id="{0239CC98-D74C-4CEB-9CC7-E6906B5D3B4A}" type="slidenum">
              <a:rPr lang="en-US" smtClean="0">
                <a:solidFill>
                  <a:prstClr val="black">
                    <a:tint val="75000"/>
                  </a:prstClr>
                </a:solidFill>
              </a:rPr>
              <a:pPr/>
              <a:t>4</a:t>
            </a:fld>
            <a:endParaRPr lang="en-US" dirty="0">
              <a:solidFill>
                <a:prstClr val="black">
                  <a:tint val="75000"/>
                </a:prstClr>
              </a:solidFill>
            </a:endParaRPr>
          </a:p>
        </p:txBody>
      </p:sp>
      <p:sp>
        <p:nvSpPr>
          <p:cNvPr id="4" name="TextBox 3"/>
          <p:cNvSpPr txBox="1"/>
          <p:nvPr/>
        </p:nvSpPr>
        <p:spPr>
          <a:xfrm>
            <a:off x="108157" y="5418799"/>
            <a:ext cx="6718436" cy="369332"/>
          </a:xfrm>
          <a:prstGeom prst="rect">
            <a:avLst/>
          </a:prstGeom>
          <a:noFill/>
        </p:spPr>
        <p:txBody>
          <a:bodyPr wrap="square" rtlCol="0">
            <a:spAutoFit/>
          </a:bodyPr>
          <a:lstStyle/>
          <a:p>
            <a:r>
              <a:rPr lang="en-US" sz="900" dirty="0">
                <a:solidFill>
                  <a:prstClr val="black"/>
                </a:solidFill>
              </a:rPr>
              <a:t>  *Amended by Section 550 </a:t>
            </a:r>
            <a:r>
              <a:rPr lang="en-US" sz="900" dirty="0" smtClean="0">
                <a:solidFill>
                  <a:prstClr val="black"/>
                </a:solidFill>
              </a:rPr>
              <a:t>of the </a:t>
            </a:r>
            <a:r>
              <a:rPr lang="en-US" sz="900" i="1" dirty="0" smtClean="0">
                <a:solidFill>
                  <a:prstClr val="black"/>
                </a:solidFill>
              </a:rPr>
              <a:t>Consolidated </a:t>
            </a:r>
            <a:r>
              <a:rPr lang="en-US" sz="900" i="1" dirty="0">
                <a:solidFill>
                  <a:prstClr val="black"/>
                </a:solidFill>
              </a:rPr>
              <a:t>Appropriations Act, </a:t>
            </a:r>
            <a:r>
              <a:rPr lang="en-US" sz="900" i="1" dirty="0" smtClean="0">
                <a:solidFill>
                  <a:prstClr val="black"/>
                </a:solidFill>
              </a:rPr>
              <a:t>2016 </a:t>
            </a:r>
            <a:r>
              <a:rPr lang="en-US" sz="900" dirty="0" smtClean="0">
                <a:solidFill>
                  <a:prstClr val="black"/>
                </a:solidFill>
              </a:rPr>
              <a:t>to increase airport limit to 10</a:t>
            </a:r>
          </a:p>
          <a:p>
            <a:r>
              <a:rPr lang="en-US" sz="900" dirty="0" smtClean="0">
                <a:solidFill>
                  <a:prstClr val="black"/>
                </a:solidFill>
              </a:rPr>
              <a:t>**Amended </a:t>
            </a:r>
            <a:r>
              <a:rPr lang="en-US" sz="900" dirty="0">
                <a:solidFill>
                  <a:prstClr val="black"/>
                </a:solidFill>
              </a:rPr>
              <a:t>by Section 552 of the </a:t>
            </a:r>
            <a:r>
              <a:rPr lang="en-US" sz="900" i="1" dirty="0">
                <a:solidFill>
                  <a:prstClr val="black"/>
                </a:solidFill>
              </a:rPr>
              <a:t>DHS Appropriations Act, </a:t>
            </a:r>
            <a:r>
              <a:rPr lang="en-US" sz="900" i="1" dirty="0" smtClean="0">
                <a:solidFill>
                  <a:prstClr val="black"/>
                </a:solidFill>
              </a:rPr>
              <a:t>2015 </a:t>
            </a:r>
            <a:r>
              <a:rPr lang="en-US" sz="900" dirty="0" smtClean="0">
                <a:solidFill>
                  <a:prstClr val="black"/>
                </a:solidFill>
              </a:rPr>
              <a:t>to allow for reimbursement of support staff</a:t>
            </a:r>
            <a:endParaRPr lang="en-US" sz="900" dirty="0">
              <a:solidFill>
                <a:prstClr val="black"/>
              </a:solidFill>
            </a:endParaRP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34283"/>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45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02284"/>
            <a:ext cx="9144000" cy="646331"/>
          </a:xfrm>
          <a:prstGeom prst="rect">
            <a:avLst/>
          </a:prstGeom>
          <a:noFill/>
        </p:spPr>
        <p:txBody>
          <a:bodyPr wrap="square" rtlCol="0">
            <a:spAutoFit/>
          </a:bodyPr>
          <a:lstStyle/>
          <a:p>
            <a:pPr algn="ctr">
              <a:spcBef>
                <a:spcPts val="900"/>
              </a:spcBef>
            </a:pPr>
            <a:r>
              <a:rPr lang="en-US" sz="3600" b="1" dirty="0">
                <a:solidFill>
                  <a:prstClr val="black"/>
                </a:solidFill>
                <a:cs typeface="Times New Roman" pitchFamily="18" charset="0"/>
              </a:rPr>
              <a:t>RSP - New Legislation Overview</a:t>
            </a:r>
          </a:p>
        </p:txBody>
      </p:sp>
      <p:sp>
        <p:nvSpPr>
          <p:cNvPr id="13346" name="AutoShape 32" descr="data:image/jpeg;base64,/9j/4AAQSkZJRgABAQAAAQABAAD/2wCEAAkGBhQREBQUExQVFRUWFhkaGBUYFRQdHxofHB4XGRUfFhofHSYeHBkjHR4XIDssLzMpLjgyGCI9NTAqNSYuLCkBCQoKBQUFDQUFDSkYEhgpKSkpKSkpKSkpKSkpKSkpKSkpKSkpKSkpKSkpKSkpKSkpKSkpKSkpKSkpKSkpKSkpKf/AABEIAFEATgMBIgACEQEDEQH/xAAbAAACAwEBAQAAAAAAAAAAAAAABgEFBwQDAv/EADkQAAIBAgUCBAQDBQkBAAAAAAECAwARBAUSITEGIgcTQVEUQmFxMlKBYnKRobEjMzRDgpKi0dIV/8QAFAEBAAAAAAAAAAAAAAAAAAAAAP/EABQRAQAAAAAAAAAAAAAAAAAAAAD/2gAMAwEAAhEDEQA/ANwovQaXcwxpxBaJNei+lmjJBB+YORZo7Ah1bcH33sQ68w6gRNAUg+Z5gWSxKKyEJaQqbgazpvxsbkbX5IlxWIw7ah5cmtWQ6iFIspswC6tIOoEGx252DHtyfp9IF/M9ySxv+Jrlyo9L3++wuTVqBQLR6TYsrGReyeSVbJ+dtekktxe3FthagdKNGoET20q6gWK3UtFoXUtyoWJPLvYnuJ9bUzUUC3LPiInawOkvGkam7jSdPmNcHVq3bm2y334NwuYJr0E2YKCRv8xKjc+pIO3NdZFU+dZOXV2i2kI9yN7FQykbhwNgfuNr3oLi9FJ+YdeR4LD+biEdEE6wJdwzudg7e3b3XsTfSd6cFa9BU9RZwcPFqEJlBOlgGUWBBtqvtYnb9a9coytIluiaNQB0nTdPXQCL2UEna5AJNtqq8Bj3mxraJl0AsGjEi37CVJaMqSN7C6svO4vTLagAKmoooJoqKCaAJpa6169w2Vxapmu7A+XCttT/APlf2jt9ztS3134tjDyfCYFficYx02UalQ+1h+J/oNh6n0pYg6Ygy0f/AEs9l8/FP3R4ckP3DgW4dht+wv12oPnLMkxOcTrmeasuHwUPfHExKgqNxa/CE2ux3bgD2c/D3r2TM8djdCH4OMIIWK2N9w3+78VvQWpMjwGN6jb4jGN8Hlidyre2oDki9tW3zntHyjmtY6Pgwq4KH4JQuHK3SwO9+SxO5Ynkneg8Om8YZZZe52WMKo1xLGbkuXumrUOByqcevoxUsdMYsmaVHkZ3UKCH8oEaS17Krsbdy7k+tM96AoovUXoA1k/iP1VisTjlyjL20Oy3nlvYqCNRGrlVC2YkbnUAPrq7sAN6xPwsx2ufOM2kF7a9N/QXaQr/AAWJf0oIlxmD6bX4fCp8ZmcgALFSdJbgWG6g7dg3N9zxXxB0mkF806hm1yHePDGxueVUoNiR+Qdo+Y2rl8LnEGCzDOp18yYFtBb8xsWseQWd1W/sNq7+huiJM6YZlmkhkRifKg3CkAkbj5YwQe0c23PuHjHFj+p3GxweWodlHz24tx5jf8V+p52bKMsTDQRwRC0cSBFB9htufU+tdEEARQqgKoAAAAAAHAA4tXpQUT4+SHEaCkawkgkqrXGosLt8o1Nt7kg7eovRVdm0QAEghEroQQDa/wBSt/Uc/wAbb8xk+brMCNaM6k30A6T+Fv7Mnd1AZBqG1z6XtQeucZxDhIWmnkWONeWY/oLepJ9hvWW55jHznFH4DOIoI1VQkKtIjueXZlOljvt68Vq2PyyKcBZo0kVTqCuoYXsRex2vYn+NJXUPgrl2KuViOHf80JsL/VDdf5CgXD4Y50wKNm5MbAhu6Ymx2O1va/qKu87yFMnyGbD4eGTEl1ZX7SSS4OuSQLwiqPTiwH1pdlyTPcm7sPL8fhl/y2DMwH7hOsf6SavunPF3BZkjYbFD4aWQFGjkPa1+1gr7WO/BsfvQJmV4Fm6SmTDMuIYya51uR5AFpGCi12YaE+neTwN9L8JMfHLk+FEbFtCaGuBcOv4hb232+lqQugcoxuSvjRPgZ5sM45iMT7Lq30lgSCp9r7cVHhTlOFxDYlMFj8fCNmeLRChtchTrs4NtxtpNBt96kVjHVfhBjo5BPl+Onka+6yzsHH7sgsrD6ED9aaOh8mzkKfj8WFAFlRUhd77bu+m1udt+eRbcH80t5rlTxEyQA7trZEvrd9lQFibCHcE+wU2BLbMlBFBT5L1As0UbN2M4Yre1mC2DMlie3dfX5gLnk3AqnzTp0SLIY2Mcjpp1cgWOodp439rfyFq2TCYrC6vK1SJ2JGpOor2qGdrgmwI4HqxJIHANRrNPGDojBz4WTEMoTFCwiZB3TOfwRlR/eFuB6j7CmWTqGZWYGMWErKrFHFwpiA9TudZN9h/Ztt7Zfm/Wpg6p1Y4lYICyRCxIjDpZZAPW5Nyd+fpQd/R2e4vCRQZQz3x0pYgudQwkZTUA2/fIFDMEBAFxc+laH0d0JhssjZYFJd7GSVjdn+/AA5NhYUm534cDMsamZ5djljLFbuFLjUgCakNxftABHG3NaTleCkiiVZJWnccyMqKT9goAAoO2pqKKCaKKKAr4eiiglv8AqsU8eP8AG4L7N/U0UUGxZV/cx/ur/QV10UUBQaKKD//Z"/>
          <p:cNvSpPr>
            <a:spLocks noChangeAspect="1" noChangeArrowheads="1"/>
          </p:cNvSpPr>
          <p:nvPr/>
        </p:nvSpPr>
        <p:spPr bwMode="auto">
          <a:xfrm>
            <a:off x="33338" y="4147"/>
            <a:ext cx="762000" cy="781051"/>
          </a:xfrm>
          <a:prstGeom prst="rect">
            <a:avLst/>
          </a:prstGeom>
          <a:noFill/>
          <a:ln w="9525">
            <a:noFill/>
            <a:miter lim="800000"/>
            <a:headEnd/>
            <a:tailEnd/>
          </a:ln>
        </p:spPr>
        <p:txBody>
          <a:bodyPr/>
          <a:lstStyle/>
          <a:p>
            <a:endParaRPr lang="en-US" dirty="0">
              <a:solidFill>
                <a:prstClr val="black"/>
              </a:solidFill>
            </a:endParaRP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75917" y="72515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sp>
        <p:nvSpPr>
          <p:cNvPr id="25" name="Slide Number Placeholder 24"/>
          <p:cNvSpPr>
            <a:spLocks noGrp="1"/>
          </p:cNvSpPr>
          <p:nvPr>
            <p:ph type="sldNum" sz="quarter" idx="12"/>
          </p:nvPr>
        </p:nvSpPr>
        <p:spPr/>
        <p:txBody>
          <a:bodyPr/>
          <a:lstStyle/>
          <a:p>
            <a:fld id="{0239CC98-D74C-4CEB-9CC7-E6906B5D3B4A}" type="slidenum">
              <a:rPr lang="en-US" smtClean="0">
                <a:solidFill>
                  <a:prstClr val="black">
                    <a:tint val="75000"/>
                  </a:prstClr>
                </a:solidFill>
              </a:rPr>
              <a:pPr/>
              <a:t>5</a:t>
            </a:fld>
            <a:endParaRPr lang="en-US" dirty="0">
              <a:solidFill>
                <a:prstClr val="black">
                  <a:tint val="75000"/>
                </a:prstClr>
              </a:solidFill>
            </a:endParaRPr>
          </a:p>
        </p:txBody>
      </p:sp>
      <p:sp>
        <p:nvSpPr>
          <p:cNvPr id="13" name="TextBox 12"/>
          <p:cNvSpPr txBox="1"/>
          <p:nvPr/>
        </p:nvSpPr>
        <p:spPr>
          <a:xfrm>
            <a:off x="174756" y="1066800"/>
            <a:ext cx="8512044" cy="4632037"/>
          </a:xfrm>
          <a:prstGeom prst="rect">
            <a:avLst/>
          </a:prstGeom>
          <a:noFill/>
        </p:spPr>
        <p:txBody>
          <a:bodyPr wrap="square" rtlCol="0">
            <a:spAutoFit/>
          </a:bodyPr>
          <a:lstStyle/>
          <a:p>
            <a:pPr algn="just"/>
            <a:r>
              <a:rPr lang="en-US" dirty="0">
                <a:solidFill>
                  <a:prstClr val="black"/>
                </a:solidFill>
              </a:rPr>
              <a:t>The </a:t>
            </a:r>
            <a:r>
              <a:rPr lang="en-US" i="1" dirty="0">
                <a:solidFill>
                  <a:prstClr val="black"/>
                </a:solidFill>
              </a:rPr>
              <a:t>Cross-Border Trade Enhancement Act, 2016</a:t>
            </a:r>
            <a:r>
              <a:rPr lang="en-US" dirty="0">
                <a:solidFill>
                  <a:prstClr val="black"/>
                </a:solidFill>
              </a:rPr>
              <a:t>, signed into law on December 16, 2016, amends Title IV of the </a:t>
            </a:r>
            <a:r>
              <a:rPr lang="en-US" i="1" dirty="0">
                <a:solidFill>
                  <a:prstClr val="black"/>
                </a:solidFill>
              </a:rPr>
              <a:t>Homeland Security Act, 2002 </a:t>
            </a:r>
            <a:r>
              <a:rPr lang="en-US" dirty="0">
                <a:solidFill>
                  <a:prstClr val="black"/>
                </a:solidFill>
              </a:rPr>
              <a:t>by adding Section 481 – Fee Agreements for Certain Services at Ports of Entry.</a:t>
            </a:r>
          </a:p>
          <a:p>
            <a:pPr algn="just"/>
            <a:endParaRPr lang="en-US" dirty="0">
              <a:solidFill>
                <a:prstClr val="black"/>
              </a:solidFill>
            </a:endParaRPr>
          </a:p>
          <a:p>
            <a:pPr algn="just">
              <a:spcAft>
                <a:spcPts val="600"/>
              </a:spcAft>
            </a:pPr>
            <a:r>
              <a:rPr lang="en-US" dirty="0">
                <a:solidFill>
                  <a:prstClr val="black"/>
                </a:solidFill>
              </a:rPr>
              <a:t>The legislation </a:t>
            </a:r>
            <a:r>
              <a:rPr lang="en-US" dirty="0" smtClean="0">
                <a:solidFill>
                  <a:prstClr val="black"/>
                </a:solidFill>
              </a:rPr>
              <a:t>expands </a:t>
            </a:r>
            <a:r>
              <a:rPr lang="en-US" dirty="0">
                <a:solidFill>
                  <a:prstClr val="black"/>
                </a:solidFill>
              </a:rPr>
              <a:t>the </a:t>
            </a:r>
            <a:r>
              <a:rPr lang="en-US" dirty="0" smtClean="0">
                <a:solidFill>
                  <a:prstClr val="black"/>
                </a:solidFill>
              </a:rPr>
              <a:t>authority provided in Section 559 of the </a:t>
            </a:r>
            <a:r>
              <a:rPr lang="en-US" i="1" dirty="0" smtClean="0">
                <a:solidFill>
                  <a:prstClr val="black"/>
                </a:solidFill>
              </a:rPr>
              <a:t>Consolidated Appropriations Act, 2014</a:t>
            </a:r>
            <a:r>
              <a:rPr lang="en-US" dirty="0" smtClean="0">
                <a:solidFill>
                  <a:prstClr val="black"/>
                </a:solidFill>
              </a:rPr>
              <a:t> by: </a:t>
            </a:r>
            <a:endParaRPr lang="en-US" dirty="0">
              <a:solidFill>
                <a:prstClr val="black"/>
              </a:solidFill>
            </a:endParaRPr>
          </a:p>
          <a:p>
            <a:pPr marL="742950" lvl="1" indent="-285750">
              <a:buFont typeface="Arial" panose="020B0604020202020204" pitchFamily="34" charset="0"/>
              <a:buChar char="•"/>
            </a:pPr>
            <a:r>
              <a:rPr lang="en-US" dirty="0">
                <a:solidFill>
                  <a:prstClr val="black"/>
                </a:solidFill>
              </a:rPr>
              <a:t>Making the RSP permanent;</a:t>
            </a:r>
          </a:p>
          <a:p>
            <a:pPr marL="742950" lvl="1" indent="-285750">
              <a:buFont typeface="Arial" panose="020B0604020202020204" pitchFamily="34" charset="0"/>
              <a:buChar char="•"/>
            </a:pPr>
            <a:r>
              <a:rPr lang="en-US" dirty="0">
                <a:solidFill>
                  <a:prstClr val="black"/>
                </a:solidFill>
              </a:rPr>
              <a:t>Removing the annual statutory limit on the number of air agreements;</a:t>
            </a:r>
          </a:p>
          <a:p>
            <a:pPr marL="742950" lvl="1" indent="-285750">
              <a:buFont typeface="Arial" panose="020B0604020202020204" pitchFamily="34" charset="0"/>
              <a:buChar char="•"/>
            </a:pPr>
            <a:r>
              <a:rPr lang="en-US" dirty="0">
                <a:solidFill>
                  <a:prstClr val="black"/>
                </a:solidFill>
              </a:rPr>
              <a:t>Permitting </a:t>
            </a:r>
            <a:r>
              <a:rPr lang="en-US" dirty="0" smtClean="0">
                <a:solidFill>
                  <a:prstClr val="black"/>
                </a:solidFill>
              </a:rPr>
              <a:t>agreements </a:t>
            </a:r>
            <a:r>
              <a:rPr lang="en-US" dirty="0">
                <a:solidFill>
                  <a:prstClr val="black"/>
                </a:solidFill>
              </a:rPr>
              <a:t>at any facility in which CBP provides </a:t>
            </a:r>
            <a:r>
              <a:rPr lang="en-US" dirty="0" smtClean="0">
                <a:solidFill>
                  <a:prstClr val="black"/>
                </a:solidFill>
              </a:rPr>
              <a:t>services or will provide services; </a:t>
            </a:r>
            <a:endParaRPr lang="en-US" dirty="0">
              <a:solidFill>
                <a:prstClr val="black"/>
              </a:solidFill>
            </a:endParaRPr>
          </a:p>
          <a:p>
            <a:pPr marL="742950" lvl="1" indent="-285750">
              <a:buFont typeface="Arial" panose="020B0604020202020204" pitchFamily="34" charset="0"/>
              <a:buChar char="•"/>
            </a:pPr>
            <a:r>
              <a:rPr lang="en-US" dirty="0">
                <a:solidFill>
                  <a:prstClr val="black"/>
                </a:solidFill>
              </a:rPr>
              <a:t>Allowing small </a:t>
            </a:r>
            <a:r>
              <a:rPr lang="en-US" dirty="0" smtClean="0">
                <a:solidFill>
                  <a:prstClr val="black"/>
                </a:solidFill>
              </a:rPr>
              <a:t>airports (&lt;100k international passengers per year) </a:t>
            </a:r>
            <a:r>
              <a:rPr lang="en-US" dirty="0">
                <a:solidFill>
                  <a:prstClr val="black"/>
                </a:solidFill>
              </a:rPr>
              <a:t>to compensate CBP for </a:t>
            </a:r>
            <a:r>
              <a:rPr lang="en-US" dirty="0" smtClean="0">
                <a:solidFill>
                  <a:prstClr val="black"/>
                </a:solidFill>
              </a:rPr>
              <a:t>the salaries and expenses of up </a:t>
            </a:r>
            <a:r>
              <a:rPr lang="en-US" dirty="0">
                <a:solidFill>
                  <a:prstClr val="black"/>
                </a:solidFill>
              </a:rPr>
              <a:t>to five officers; </a:t>
            </a:r>
            <a:r>
              <a:rPr lang="en-US" dirty="0" smtClean="0">
                <a:solidFill>
                  <a:prstClr val="black"/>
                </a:solidFill>
              </a:rPr>
              <a:t>and</a:t>
            </a:r>
          </a:p>
          <a:p>
            <a:pPr marL="742950" lvl="1" indent="-285750">
              <a:buFont typeface="Arial" panose="020B0604020202020204" pitchFamily="34" charset="0"/>
              <a:buChar char="•"/>
            </a:pPr>
            <a:r>
              <a:rPr lang="en-US" dirty="0">
                <a:solidFill>
                  <a:prstClr val="black"/>
                </a:solidFill>
              </a:rPr>
              <a:t>Authorizing the Commissioner to determine if advanced payment is warranted to enter into an agreement in place of cost reimbursement.</a:t>
            </a:r>
          </a:p>
          <a:p>
            <a:pPr lvl="1"/>
            <a:endParaRPr lang="en-US" dirty="0">
              <a:solidFill>
                <a:prstClr val="black"/>
              </a:solidFill>
            </a:endParaRPr>
          </a:p>
          <a:p>
            <a:pPr algn="just"/>
            <a:endParaRPr lang="en-US" sz="2000" dirty="0">
              <a:solidFill>
                <a:prstClr val="black"/>
              </a:solidFill>
            </a:endParaRPr>
          </a:p>
        </p:txBody>
      </p:sp>
    </p:spTree>
    <p:extLst>
      <p:ext uri="{BB962C8B-B14F-4D97-AF65-F5344CB8AC3E}">
        <p14:creationId xmlns:p14="http://schemas.microsoft.com/office/powerpoint/2010/main" val="1163984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538" y="102284"/>
            <a:ext cx="9155113" cy="646331"/>
          </a:xfrm>
          <a:prstGeom prst="rect">
            <a:avLst/>
          </a:prstGeom>
          <a:noFill/>
        </p:spPr>
        <p:txBody>
          <a:bodyPr wrap="square" rtlCol="0">
            <a:spAutoFit/>
          </a:bodyPr>
          <a:lstStyle/>
          <a:p>
            <a:pPr algn="ctr">
              <a:spcBef>
                <a:spcPts val="900"/>
              </a:spcBef>
            </a:pPr>
            <a:r>
              <a:rPr lang="en-US" sz="3600" b="1" dirty="0">
                <a:solidFill>
                  <a:prstClr val="black"/>
                </a:solidFill>
                <a:cs typeface="Times New Roman" pitchFamily="18" charset="0"/>
              </a:rPr>
              <a:t>Program Overview</a:t>
            </a:r>
          </a:p>
        </p:txBody>
      </p:sp>
      <p:sp>
        <p:nvSpPr>
          <p:cNvPr id="13345" name="AutoShape 30" descr="data:image/jpeg;base64,/9j/4AAQSkZJRgABAQAAAQABAAD/2wCEAAkGBhQQERMUEhQWFRQVFRYXFBQXGRUWIBUUFRQXFhwUFRUXHCgjGB8jGhQaHzAgIycpLSwsGCA0NTAvNSY3LCkBCQoKDgwOGg8PGTMlHyQxNCouLC8uLTUvMy81LC81MSktMjUpMDA1KS0sMi4sNSw1NSwqLCksLTAvLCksLCwuLP/AABEIAIAAgAMBIgACEQEDEQH/xAAcAAACAwADAQAAAAAAAAAAAAAABwUGCAECAwT/xABLEAACAQMBAwcGCAoIBwAAAAABAgMABBEFBhIhBxMxQVFhgSIjMlJxkRQXQlVikqHSFTVTc4KUsrPB0SQzVIOTosLwJUNyo7HT4//EABsBAAICAwEAAAAAAAAAAAAAAAACAwQFBgcB/8QANREAAQMCAwUFBgYDAAAAAAAAAQACAwQREiExBUFRYXEGkaGxwRMUFYHR8CIyUlPS4SM08f/aAAwDAQACEQMRAD8AeNFFFCEUUUUIRRXhc3ixqWdgqqMszEAAdpJ4ClztJy32sGVt1a4cdYO4n1yMt4Dxq1TUc9U7DC0n746LwkDVMwsBXXnRWc9T5ZtQmJ3HSAdkaDP1nyagZ9uL5zlry48JXX7FIrYYuy1U4Xe4DvKhM7VqrnR/sGuRID11lGPbO9U5F3cf4sh+wmpmw5XNRiPGYSjslRW+0AH7aaTsrUgXY9p7wgTt3rS2a5pQbP8ALrE2Fu4miP5SPLr4o3lDwJpmaVr0VzGJIpFkQ/LQ5GewjpU9xxWv1VBUUhtMwjnu71KHB2ik6K4DZrmqSZFFFFCEUUUUIRVa2y25g02LelOXb+riU+VIf9K9rV6bZ7Wx6dbtK/E+jGmcGSTqUd3WT1Csza5rkt5M807bzufADqVR1AdlbDsXYxrnY5MmDx5D1Kikkw9VJ7WbdXOpN5592MejCuQi9+PlHvNV2iiulQwRwMDI22A3BUyScyiiiipkqKKKKEIqR0PaGeykElvIUbrA6GHqup4MPbUdRSPjZI0teLg7ivQSNFobYDlMjvwI2AjuAOMXVJjpaEn3lPdmr/FMGGRWPoLho2VkYqykFWBwQRxBB6q0Fycbei+hO+cTxAc+vAb69AnUftAdB9tc725sP3X/ADwfk3jh/XkrkcuLI6ph0V1RsjIrtWqqZFecz4FelUnlX2g+C6fMVOHkxCntkB3j4ID76mghdPK2JupNl4TYXSa5StrjqF4xU+YiykI6iAeMmO1iM+zFVHFc03+SHY6zvLKWW5gWRlmZQxLjCiNGx5JHWTXVJpodk0oOE4W2GWqo5yOSfop5RWOjOoZdMumVgCrC3uiCCMggg4Irv+C9I+arv9Wu/wCdVPjrf2X9w/km9lzSKoxT1/BekfNV3+rXf86PwXpHzVefq13/ADo+PN/Zf3D+SPZc0isUU7pNidFvG5uJpLWdsbsb85E2T0bsU48roPRS3212En0uQCTDRuTzcq9DY6iPksOz3VbpNrwVL/Z2LXcHCxPTildGRmqziucVL7J7Otf3cVunDfby29SMcWbwH24pkbUbPWNpNiGw56G2VTfPvvlecGERTvel0Oe4jop6raUcEohsS4i+Vvle5GpyHNDWXF0n8VJbO67JY3Ec8fSh4jqdT6SN3EcKvXKfsFBBDDeWI/o7hQyglgN8ZSQEnOGzg9hx20tDUlNUxV8BcBkbgg+IK8ILCtXbPaqkyIyHMciCSI/Rb5PtB4eFTVJjkb2gLW7wE+VbuJE/NSHddfB8H9KnLG+QD21yuvpTSVD4TuOXTd4K812IXXJpHcvOplpLWHqCSSn2u+4M+wRn308JDwPsrOXLNJnUiOyCEe9d7+NZXs3GH1wJ3An09Ukxs1UWnxyF/iy4/Pv+5jpD0+OQv8W3H5+T9zHW29pP9E9R5qvD+Ze+ubVzabo2ny24VnaO3QhgWG6bfOcAjrUe+qU3LnqA6Y4B7Ucf66YOzGp6iLO1CWULIIIgjG53SyiNcMV5s4yMHGeupM6tqf8AYYP1v/5VrET4YcTZIWPNzmZGg6qY3Oh8ErPj01DGebgx27j/AH66/Hvf+pb/AFH+/VutB/wCxz0/CLf3/Dqi+X0easP739mKsnB7lLUCD3ZubnNvf9I103pDiAvdTuyu3tprCC3u0QTvlebKnD8MkxMSSCMHrB4DFe82mte2V7p9wTJPbE807cWdSpe3lLY4kgFGOB0N20muT+wkm1G1EecrMjsexEYMxPdugin/AGJ3tWuivRHa28b8OmQySyAZ7QhHvFUNqUzKCYiE6APA/SQ4DLkdLfROwlwzVW2O0JdE06S6lX+kyxqQp4nfYebgC4ByWYZHT7qs2y1qtlBDDcuvwq5Z5JMkEyzkb744cd0YHgMV8GnXLapec8y7tnZuxgYnHwicZXnuI9BFzjvb3KDlD20a+vjJExWOHKQEE+iCcyA9RY8fZilipJtpTOjebE/ieeGX4W/LUj1CC4MF039K05Y5bvTJxm2lDS2i9XMufORqeoo5BA6gQaQe0miPZXMsDg5jcgE/KXpVvFcGnbpOrNrOnxzwlRf2jBh0DzoHFD9CVBg9Wf8Apr5dudmY9aslvrcETpE3kYGW3G8qF8fKUhwO81Z2bWOoqgtmyDjhfycNHdHDfxudAle3EMkuOSq83NSiTqmWSE/pocf5gK0Xok+/Ch7uNZe2OcrqFmR/aYPtlUfxrTOzx8lx2SSD3Ow/hUHaqMCpY8b2+RTQH8KlJfRPsrO3LPAV1BW6nt4iP0QUP2rWiyKSXLlpR3bacD0WkhbxPOJ/5f3VT7OyiOvaDvBHhf0TSi7UpKfHIX+Lbj8+/wC5jpD0w9gOU2PTLSWB4XkZ5GcFWUDjGqgHPHpWt225Ty1FL7OJtzcKtEQHZq67UbTz6fomnS2zBXZLdCSqt5Jti2MN3qKoHxz6n+WT/Cj/AJVxtTygpeaba2ixMrQc1lyVIbm4mj4AceOQapGar7N2VEIj7xEMWI6gE2vkvXvN8innbXAXZ2yZyFAntySeAAF7kn3ca+7a2HStUWAT38acyGwI5YhkuEBzvA9G4Peap2y/LDFaWUNs9qZebBG9vrg5YtndKntqRPLlbdWn/wCaP/11gX0Va2ZzmROuHuIILdD1vuUuJttVYtmrixsEeLS0lu5XI32jy6lwPJEs5xGg8onh38KL1HghNmrLJqOoMzTsvREjruvLu9SJGNxc8TjPbVN1Ll4mKlba3jg7Cx5wjvAAVfeDUfsTylRWck89zHLcXUxwZd5eEYwd0A9HEezgOyn+E1lnTPZd2tiQXOO65yGEa232HyMbdExOULV4dNsIrJWK88qwLxyUgG6ryMSPVOO8t3VW/iz0X5z/AO/a/dpb6vtO93efCZst5wMEJyFQPvCNc9Axwpi/G9p3zaPq2/3as/DqyjiY2HEXG5eWluuXH71S4muOasex+kaZpcjvBqKNzihWV5rYg4OQfJAORx6+uubPauCz1AxRzRS217Jvq0civzNww3WVwpJxIxQg9RJqt/G7p3zav1bf7tRmr8rFu8Ei2+nxwysMLLiE7h9YARjiOo9uKpnZtVNITLG44siSW/I5cP6TYgBkVHTWUR2hRLY70fw2M+xhIHdQesBg3Gnpsw2Y2b1ndve5P8aQfJXbFr4zdVvFJLn6ZXm0HizitBbO2+5Ag7hVTtGcM0cN74GgX5/dk0Ol1KVUOUDZ/wCF200IHlOu9F+ej8pR4jK+NW+vl1C3304cCOKnsI6K16KR0T2yN1BuFMRdZBZcHB4VxV+5VdleYn+FRriKdjvgf8ufpZe4N6Q9p7KoNdhoqtlXC2Vm/wADvCx724TZFFFFXEiKKKKEIooooQiiiihCKKKntjtnPhtwFY7sKDfnf1IlPHxPQB2moZ5mQRmR5sBmmAubBMPk00Ix2iZHnLyQOe63hJC/Wck+ApyQR7qgdgqt7LWG8TMV3RgLEnqRIMKo8B76tFcerKl1VO6Z28/8HcsgBYWRRRRVVequ7TaGk0ciuu/FIN2VB0kdIdexlPEGs8bXbIyafLg+XC+TDMBwdew+qw61/hWqGXNVraDZtZEdTGJYn4vC3AE+shHoMOphWZ2TtZ9A/iw6j1HPzSPYHhZcoq97Tcl8kW9JZkzxji0RHnYh9JB6Y+kvuqisuOBrplJWw1bMcLr+Y6hUXNLdVxRRRVxKiiiihCKKMVZ9ndgp7oCWTEFvnjNICN4dkSdMh7hw76r1FTFTsxyuACZrS42ChtG0WW8mWKFd528Aqjpdm+So6yaduyGyyJGtvD5USsGmmxj4RKOweovQo8a7bMbKKI+at0aOA45yRv6y4x1ufkr2IOFMOwsFhUKowBXN9s7adXH2ceTB48z9Fcjjw9V6wQhFAHQK9KKK15SoooooQigiiihCjNQ0NJTvDyXHQy8CD3EVT9otikuMm5t1mP5VPNS+LKMP+kKYdcYqSOV8TsUbiDxCDmkDqXJXDk81cvF9C4iPD+9iyD9WoaXkuuB6M1o47ROq/ZIAa0jLZI3SoNfFJs5A3Sg91ZyLtFXxixcD1A9LKIxNO5Z5TkwueuW1UdpuIj+yTUjZcmEYPnrxW+jbxySk9284VR7eNPJdl4B8gV9cOkxJ0KKaTtJXPFg4DoPrdAhaEstD2JihINtaZYdE10RIR3rEBuKffVzsdk8sJLhjI/a3V3KOgDuFWREA6BXasHNUSzuxSuJPMqQADRdIoQowBgV3ooqFeoooooQv/9k="/>
          <p:cNvSpPr>
            <a:spLocks noChangeAspect="1" noChangeArrowheads="1"/>
          </p:cNvSpPr>
          <p:nvPr/>
        </p:nvSpPr>
        <p:spPr bwMode="auto">
          <a:xfrm>
            <a:off x="33338" y="-202228"/>
            <a:ext cx="1219200" cy="1219201"/>
          </a:xfrm>
          <a:prstGeom prst="rect">
            <a:avLst/>
          </a:prstGeom>
          <a:noFill/>
          <a:ln w="9525">
            <a:noFill/>
            <a:miter lim="800000"/>
            <a:headEnd/>
            <a:tailEnd/>
          </a:ln>
        </p:spPr>
        <p:txBody>
          <a:bodyPr/>
          <a:lstStyle/>
          <a:p>
            <a:endParaRPr lang="en-US" dirty="0">
              <a:solidFill>
                <a:prstClr val="black"/>
              </a:solidFill>
            </a:endParaRPr>
          </a:p>
        </p:txBody>
      </p:sp>
      <p:sp>
        <p:nvSpPr>
          <p:cNvPr id="13346" name="AutoShape 32" descr="data:image/jpeg;base64,/9j/4AAQSkZJRgABAQAAAQABAAD/2wCEAAkGBhQREBQUExQVFRUWFhkaGBUYFRQdHxofHB4XGRUfFhofHSYeHBkjHR4XIDssLzMpLjgyGCI9NTAqNSYuLCkBCQoKBQUFDQUFDSkYEhgpKSkpKSkpKSkpKSkpKSkpKSkpKSkpKSkpKSkpKSkpKSkpKSkpKSkpKSkpKSkpKSkpKf/AABEIAFEATgMBIgACEQEDEQH/xAAbAAACAwEBAQAAAAAAAAAAAAAABgEFBwQDAv/EADkQAAIBAgUCBAQDBQkBAAAAAAECAwARBAUSITEGIgcTQVEUQmFxMlKBYnKRobEjMzRDgpKi0dIV/8QAFAEBAAAAAAAAAAAAAAAAAAAAAP/EABQRAQAAAAAAAAAAAAAAAAAAAAD/2gAMAwEAAhEDEQA/ANwovQaXcwxpxBaJNei+lmjJBB+YORZo7Ah1bcH33sQ68w6gRNAUg+Z5gWSxKKyEJaQqbgazpvxsbkbX5IlxWIw7ah5cmtWQ6iFIspswC6tIOoEGx252DHtyfp9IF/M9ySxv+Jrlyo9L3++wuTVqBQLR6TYsrGReyeSVbJ+dtekktxe3FthagdKNGoET20q6gWK3UtFoXUtyoWJPLvYnuJ9bUzUUC3LPiInawOkvGkam7jSdPmNcHVq3bm2y334NwuYJr0E2YKCRv8xKjc+pIO3NdZFU+dZOXV2i2kI9yN7FQykbhwNgfuNr3oLi9FJ+YdeR4LD+biEdEE6wJdwzudg7e3b3XsTfSd6cFa9BU9RZwcPFqEJlBOlgGUWBBtqvtYnb9a9coytIluiaNQB0nTdPXQCL2UEna5AJNtqq8Bj3mxraJl0AsGjEi37CVJaMqSN7C6svO4vTLagAKmoooJoqKCaAJpa6169w2Vxapmu7A+XCttT/APlf2jt9ztS3134tjDyfCYFficYx02UalQ+1h+J/oNh6n0pYg6Ygy0f/AEs9l8/FP3R4ckP3DgW4dht+wv12oPnLMkxOcTrmeasuHwUPfHExKgqNxa/CE2ux3bgD2c/D3r2TM8djdCH4OMIIWK2N9w3+78VvQWpMjwGN6jb4jGN8Hlidyre2oDki9tW3zntHyjmtY6Pgwq4KH4JQuHK3SwO9+SxO5Ynkneg8Om8YZZZe52WMKo1xLGbkuXumrUOByqcevoxUsdMYsmaVHkZ3UKCH8oEaS17Krsbdy7k+tM96AoovUXoA1k/iP1VisTjlyjL20Oy3nlvYqCNRGrlVC2YkbnUAPrq7sAN6xPwsx2ufOM2kF7a9N/QXaQr/AAWJf0oIlxmD6bX4fCp8ZmcgALFSdJbgWG6g7dg3N9zxXxB0mkF806hm1yHePDGxueVUoNiR+Qdo+Y2rl8LnEGCzDOp18yYFtBb8xsWseQWd1W/sNq7+huiJM6YZlmkhkRifKg3CkAkbj5YwQe0c23PuHjHFj+p3GxweWodlHz24tx5jf8V+p52bKMsTDQRwRC0cSBFB9htufU+tdEEARQqgKoAAAAAAHAA4tXpQUT4+SHEaCkawkgkqrXGosLt8o1Nt7kg7eovRVdm0QAEghEroQQDa/wBSt/Uc/wAbb8xk+brMCNaM6k30A6T+Fv7Mnd1AZBqG1z6XtQeucZxDhIWmnkWONeWY/oLepJ9hvWW55jHznFH4DOIoI1VQkKtIjueXZlOljvt68Vq2PyyKcBZo0kVTqCuoYXsRex2vYn+NJXUPgrl2KuViOHf80JsL/VDdf5CgXD4Y50wKNm5MbAhu6Ymx2O1va/qKu87yFMnyGbD4eGTEl1ZX7SSS4OuSQLwiqPTiwH1pdlyTPcm7sPL8fhl/y2DMwH7hOsf6SavunPF3BZkjYbFD4aWQFGjkPa1+1gr7WO/BsfvQJmV4Fm6SmTDMuIYya51uR5AFpGCi12YaE+neTwN9L8JMfHLk+FEbFtCaGuBcOv4hb232+lqQugcoxuSvjRPgZ5sM45iMT7Lq30lgSCp9r7cVHhTlOFxDYlMFj8fCNmeLRChtchTrs4NtxtpNBt96kVjHVfhBjo5BPl+Onka+6yzsHH7sgsrD6ED9aaOh8mzkKfj8WFAFlRUhd77bu+m1udt+eRbcH80t5rlTxEyQA7trZEvrd9lQFibCHcE+wU2BLbMlBFBT5L1As0UbN2M4Yre1mC2DMlie3dfX5gLnk3AqnzTp0SLIY2Mcjpp1cgWOodp439rfyFq2TCYrC6vK1SJ2JGpOor2qGdrgmwI4HqxJIHANRrNPGDojBz4WTEMoTFCwiZB3TOfwRlR/eFuB6j7CmWTqGZWYGMWErKrFHFwpiA9TudZN9h/Ztt7Zfm/Wpg6p1Y4lYICyRCxIjDpZZAPW5Nyd+fpQd/R2e4vCRQZQz3x0pYgudQwkZTUA2/fIFDMEBAFxc+laH0d0JhssjZYFJd7GSVjdn+/AA5NhYUm534cDMsamZ5djljLFbuFLjUgCakNxftABHG3NaTleCkiiVZJWnccyMqKT9goAAoO2pqKKCaKKKAr4eiiglv8AqsU8eP8AG4L7N/U0UUGxZV/cx/ur/QV10UUBQaKKD//Z"/>
          <p:cNvSpPr>
            <a:spLocks noChangeAspect="1" noChangeArrowheads="1"/>
          </p:cNvSpPr>
          <p:nvPr/>
        </p:nvSpPr>
        <p:spPr bwMode="auto">
          <a:xfrm>
            <a:off x="33338" y="4147"/>
            <a:ext cx="762000" cy="781051"/>
          </a:xfrm>
          <a:prstGeom prst="rect">
            <a:avLst/>
          </a:prstGeom>
          <a:noFill/>
          <a:ln w="9525">
            <a:noFill/>
            <a:miter lim="800000"/>
            <a:headEnd/>
            <a:tailEnd/>
          </a:ln>
        </p:spPr>
        <p:txBody>
          <a:bodyPr/>
          <a:lstStyle/>
          <a:p>
            <a:endParaRPr lang="en-US" dirty="0">
              <a:solidFill>
                <a:prstClr val="black"/>
              </a:solidFill>
            </a:endParaRPr>
          </a:p>
        </p:txBody>
      </p:sp>
      <p:sp>
        <p:nvSpPr>
          <p:cNvPr id="23" name="TextBox 22"/>
          <p:cNvSpPr txBox="1"/>
          <p:nvPr/>
        </p:nvSpPr>
        <p:spPr>
          <a:xfrm>
            <a:off x="290902" y="1134374"/>
            <a:ext cx="8528848" cy="350865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cs typeface="Times New Roman" panose="02020603050405020304" pitchFamily="18" charset="0"/>
              </a:rPr>
              <a:t>The </a:t>
            </a:r>
            <a:r>
              <a:rPr lang="en-US" dirty="0">
                <a:solidFill>
                  <a:prstClr val="black"/>
                </a:solidFill>
                <a:cs typeface="Times New Roman" panose="02020603050405020304" pitchFamily="18" charset="0"/>
              </a:rPr>
              <a:t>RSP provides an alternative source of funding for overtime services beyond CBP’s appropriated budget and allows our partners to target where they desire CBP to provide additional services.</a:t>
            </a:r>
          </a:p>
          <a:p>
            <a:pPr marL="285750" indent="-285750">
              <a:buFont typeface="Arial" panose="020B0604020202020204" pitchFamily="34" charset="0"/>
              <a:buChar char="•"/>
            </a:pPr>
            <a:endParaRPr lang="en-US" dirty="0">
              <a:solidFill>
                <a:prstClr val="black"/>
              </a:solidFill>
              <a:cs typeface="Times New Roman" panose="02020603050405020304" pitchFamily="18" charset="0"/>
            </a:endParaRPr>
          </a:p>
          <a:p>
            <a:pPr marL="285750" indent="-285750">
              <a:buFont typeface="Arial" panose="020B0604020202020204" pitchFamily="34" charset="0"/>
              <a:buChar char="•"/>
            </a:pPr>
            <a:r>
              <a:rPr lang="en-US" dirty="0">
                <a:solidFill>
                  <a:prstClr val="black"/>
                </a:solidFill>
                <a:cs typeface="Times New Roman" panose="02020603050405020304" pitchFamily="18" charset="0"/>
              </a:rPr>
              <a:t>Signing a Reimbursable Services Agreement does not obligate the CBP Port of Entry to provide services beyond its staffing resource capacity and CBP Port Directors maintain control over their staff.</a:t>
            </a:r>
          </a:p>
          <a:p>
            <a:pPr marL="285750" indent="-285750">
              <a:buFont typeface="Arial" panose="020B0604020202020204" pitchFamily="34" charset="0"/>
              <a:buChar char="•"/>
            </a:pPr>
            <a:endParaRPr lang="en-US" dirty="0">
              <a:solidFill>
                <a:prstClr val="black"/>
              </a:solidFill>
              <a:cs typeface="Times New Roman" panose="02020603050405020304" pitchFamily="18" charset="0"/>
            </a:endParaRPr>
          </a:p>
          <a:p>
            <a:pPr marL="285750" indent="-285750">
              <a:buFont typeface="Arial" panose="020B0604020202020204" pitchFamily="34" charset="0"/>
              <a:buChar char="•"/>
            </a:pPr>
            <a:r>
              <a:rPr lang="en-US" dirty="0">
                <a:solidFill>
                  <a:prstClr val="black"/>
                </a:solidFill>
                <a:cs typeface="Times New Roman" panose="02020603050405020304" pitchFamily="18" charset="0"/>
              </a:rPr>
              <a:t>Signing an agreement does not obligate stakeholders to request certain levels of reimbursable services.</a:t>
            </a:r>
          </a:p>
          <a:p>
            <a:pPr marL="285750" indent="-285750">
              <a:buFont typeface="Arial" panose="020B0604020202020204" pitchFamily="34" charset="0"/>
              <a:buChar char="•"/>
            </a:pPr>
            <a:endParaRPr lang="en-US" dirty="0">
              <a:solidFill>
                <a:prstClr val="black"/>
              </a:solidFill>
              <a:cs typeface="Times New Roman" panose="02020603050405020304" pitchFamily="18" charset="0"/>
            </a:endParaRPr>
          </a:p>
          <a:p>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75917" y="72515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pic>
        <p:nvPicPr>
          <p:cNvPr id="1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8867" t="30383" r="3506" b="53362"/>
          <a:stretch/>
        </p:blipFill>
        <p:spPr bwMode="auto">
          <a:xfrm>
            <a:off x="120576" y="4127326"/>
            <a:ext cx="8917709" cy="136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0239CC98-D74C-4CEB-9CC7-E6906B5D3B4A}"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6923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02284"/>
            <a:ext cx="9144000" cy="646331"/>
          </a:xfrm>
          <a:prstGeom prst="rect">
            <a:avLst/>
          </a:prstGeom>
          <a:noFill/>
        </p:spPr>
        <p:txBody>
          <a:bodyPr wrap="square" rtlCol="0">
            <a:spAutoFit/>
          </a:bodyPr>
          <a:lstStyle/>
          <a:p>
            <a:pPr algn="ctr">
              <a:spcBef>
                <a:spcPts val="900"/>
              </a:spcBef>
            </a:pPr>
            <a:r>
              <a:rPr lang="en-US" sz="3600" b="1" dirty="0">
                <a:solidFill>
                  <a:prstClr val="black"/>
                </a:solidFill>
                <a:cs typeface="Times New Roman" pitchFamily="18" charset="0"/>
              </a:rPr>
              <a:t>Overview: Program and Impact</a:t>
            </a:r>
          </a:p>
        </p:txBody>
      </p:sp>
      <p:sp>
        <p:nvSpPr>
          <p:cNvPr id="13346" name="AutoShape 32" descr="data:image/jpeg;base64,/9j/4AAQSkZJRgABAQAAAQABAAD/2wCEAAkGBhQREBQUExQVFRUWFhkaGBUYFRQdHxofHB4XGRUfFhofHSYeHBkjHR4XIDssLzMpLjgyGCI9NTAqNSYuLCkBCQoKBQUFDQUFDSkYEhgpKSkpKSkpKSkpKSkpKSkpKSkpKSkpKSkpKSkpKSkpKSkpKSkpKSkpKSkpKSkpKSkpKf/AABEIAFEATgMBIgACEQEDEQH/xAAbAAACAwEBAQAAAAAAAAAAAAAABgEFBwQDAv/EADkQAAIBAgUCBAQDBQkBAAAAAAECAwARBAUSITEGIgcTQVEUQmFxMlKBYnKRobEjMzRDgpKi0dIV/8QAFAEBAAAAAAAAAAAAAAAAAAAAAP/EABQRAQAAAAAAAAAAAAAAAAAAAAD/2gAMAwEAAhEDEQA/ANwovQaXcwxpxBaJNei+lmjJBB+YORZo7Ah1bcH33sQ68w6gRNAUg+Z5gWSxKKyEJaQqbgazpvxsbkbX5IlxWIw7ah5cmtWQ6iFIspswC6tIOoEGx252DHtyfp9IF/M9ySxv+Jrlyo9L3++wuTVqBQLR6TYsrGReyeSVbJ+dtekktxe3FthagdKNGoET20q6gWK3UtFoXUtyoWJPLvYnuJ9bUzUUC3LPiInawOkvGkam7jSdPmNcHVq3bm2y334NwuYJr0E2YKCRv8xKjc+pIO3NdZFU+dZOXV2i2kI9yN7FQykbhwNgfuNr3oLi9FJ+YdeR4LD+biEdEE6wJdwzudg7e3b3XsTfSd6cFa9BU9RZwcPFqEJlBOlgGUWBBtqvtYnb9a9coytIluiaNQB0nTdPXQCL2UEna5AJNtqq8Bj3mxraJl0AsGjEi37CVJaMqSN7C6svO4vTLagAKmoooJoqKCaAJpa6169w2Vxapmu7A+XCttT/APlf2jt9ztS3134tjDyfCYFficYx02UalQ+1h+J/oNh6n0pYg6Ygy0f/AEs9l8/FP3R4ckP3DgW4dht+wv12oPnLMkxOcTrmeasuHwUPfHExKgqNxa/CE2ux3bgD2c/D3r2TM8djdCH4OMIIWK2N9w3+78VvQWpMjwGN6jb4jGN8Hlidyre2oDki9tW3zntHyjmtY6Pgwq4KH4JQuHK3SwO9+SxO5Ynkneg8Om8YZZZe52WMKo1xLGbkuXumrUOByqcevoxUsdMYsmaVHkZ3UKCH8oEaS17Krsbdy7k+tM96AoovUXoA1k/iP1VisTjlyjL20Oy3nlvYqCNRGrlVC2YkbnUAPrq7sAN6xPwsx2ufOM2kF7a9N/QXaQr/AAWJf0oIlxmD6bX4fCp8ZmcgALFSdJbgWG6g7dg3N9zxXxB0mkF806hm1yHePDGxueVUoNiR+Qdo+Y2rl8LnEGCzDOp18yYFtBb8xsWseQWd1W/sNq7+huiJM6YZlmkhkRifKg3CkAkbj5YwQe0c23PuHjHFj+p3GxweWodlHz24tx5jf8V+p52bKMsTDQRwRC0cSBFB9htufU+tdEEARQqgKoAAAAAAHAA4tXpQUT4+SHEaCkawkgkqrXGosLt8o1Nt7kg7eovRVdm0QAEghEroQQDa/wBSt/Uc/wAbb8xk+brMCNaM6k30A6T+Fv7Mnd1AZBqG1z6XtQeucZxDhIWmnkWONeWY/oLepJ9hvWW55jHznFH4DOIoI1VQkKtIjueXZlOljvt68Vq2PyyKcBZo0kVTqCuoYXsRex2vYn+NJXUPgrl2KuViOHf80JsL/VDdf5CgXD4Y50wKNm5MbAhu6Ymx2O1va/qKu87yFMnyGbD4eGTEl1ZX7SSS4OuSQLwiqPTiwH1pdlyTPcm7sPL8fhl/y2DMwH7hOsf6SavunPF3BZkjYbFD4aWQFGjkPa1+1gr7WO/BsfvQJmV4Fm6SmTDMuIYya51uR5AFpGCi12YaE+neTwN9L8JMfHLk+FEbFtCaGuBcOv4hb232+lqQugcoxuSvjRPgZ5sM45iMT7Lq30lgSCp9r7cVHhTlOFxDYlMFj8fCNmeLRChtchTrs4NtxtpNBt96kVjHVfhBjo5BPl+Onka+6yzsHH7sgsrD6ED9aaOh8mzkKfj8WFAFlRUhd77bu+m1udt+eRbcH80t5rlTxEyQA7trZEvrd9lQFibCHcE+wU2BLbMlBFBT5L1As0UbN2M4Yre1mC2DMlie3dfX5gLnk3AqnzTp0SLIY2Mcjpp1cgWOodp439rfyFq2TCYrC6vK1SJ2JGpOor2qGdrgmwI4HqxJIHANRrNPGDojBz4WTEMoTFCwiZB3TOfwRlR/eFuB6j7CmWTqGZWYGMWErKrFHFwpiA9TudZN9h/Ztt7Zfm/Wpg6p1Y4lYICyRCxIjDpZZAPW5Nyd+fpQd/R2e4vCRQZQz3x0pYgudQwkZTUA2/fIFDMEBAFxc+laH0d0JhssjZYFJd7GSVjdn+/AA5NhYUm534cDMsamZ5djljLFbuFLjUgCakNxftABHG3NaTleCkiiVZJWnccyMqKT9goAAoO2pqKKCaKKKAr4eiiglv8AqsU8eP8AG4L7N/U0UUGxZV/cx/ur/QV10UUBQaKKD//Z"/>
          <p:cNvSpPr>
            <a:spLocks noChangeAspect="1" noChangeArrowheads="1"/>
          </p:cNvSpPr>
          <p:nvPr/>
        </p:nvSpPr>
        <p:spPr bwMode="auto">
          <a:xfrm>
            <a:off x="33338" y="4147"/>
            <a:ext cx="762000" cy="781051"/>
          </a:xfrm>
          <a:prstGeom prst="rect">
            <a:avLst/>
          </a:prstGeom>
          <a:noFill/>
          <a:ln w="9525">
            <a:noFill/>
            <a:miter lim="800000"/>
            <a:headEnd/>
            <a:tailEnd/>
          </a:ln>
        </p:spPr>
        <p:txBody>
          <a:bodyPr/>
          <a:lstStyle/>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3464606C-7BD5-4F55-900E-4AE87566F3BF}" type="slidenum">
              <a:rPr lang="en-US" smtClean="0">
                <a:solidFill>
                  <a:prstClr val="black">
                    <a:tint val="75000"/>
                  </a:prstClr>
                </a:solidFill>
              </a:rPr>
              <a:pPr/>
              <a:t>7</a:t>
            </a:fld>
            <a:endParaRPr lang="en-US" dirty="0">
              <a:solidFill>
                <a:prstClr val="black">
                  <a:tint val="75000"/>
                </a:prstClr>
              </a:solidFill>
            </a:endParaRPr>
          </a:p>
        </p:txBody>
      </p:sp>
      <p:pic>
        <p:nvPicPr>
          <p:cNvPr id="12" name="Picture 14" descr="DHS_cbp_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75917" y="725158"/>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sp>
        <p:nvSpPr>
          <p:cNvPr id="9" name="TextBox 8"/>
          <p:cNvSpPr txBox="1"/>
          <p:nvPr/>
        </p:nvSpPr>
        <p:spPr>
          <a:xfrm>
            <a:off x="269390" y="965511"/>
            <a:ext cx="4500235" cy="5016758"/>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prstClr val="black"/>
                </a:solidFill>
                <a:cs typeface="Times New Roman" panose="02020603050405020304" pitchFamily="18" charset="0"/>
              </a:rPr>
              <a:t>The </a:t>
            </a:r>
            <a:r>
              <a:rPr lang="en-US" sz="1600" b="1" dirty="0" smtClean="0">
                <a:solidFill>
                  <a:prstClr val="black"/>
                </a:solidFill>
                <a:cs typeface="Times New Roman" panose="02020603050405020304" pitchFamily="18" charset="0"/>
              </a:rPr>
              <a:t>Reimbursable Services Program </a:t>
            </a:r>
            <a:r>
              <a:rPr lang="en-US" sz="1600" dirty="0" smtClean="0">
                <a:solidFill>
                  <a:prstClr val="black"/>
                </a:solidFill>
                <a:cs typeface="Times New Roman" panose="02020603050405020304" pitchFamily="18" charset="0"/>
              </a:rPr>
              <a:t>enables </a:t>
            </a:r>
            <a:r>
              <a:rPr lang="en-US" sz="1600" dirty="0">
                <a:solidFill>
                  <a:prstClr val="black"/>
                </a:solidFill>
                <a:cs typeface="Times New Roman" panose="02020603050405020304" pitchFamily="18" charset="0"/>
              </a:rPr>
              <a:t>partnerships between CBP and private sector or government entities, allowing CBP to provide additional inspection services upon the request of stakeholders.</a:t>
            </a:r>
          </a:p>
          <a:p>
            <a:pPr>
              <a:defRPr/>
            </a:pPr>
            <a:endParaRPr lang="en-US" sz="1600" dirty="0">
              <a:solidFill>
                <a:prstClr val="black"/>
              </a:solidFill>
              <a:cs typeface="Times New Roman" panose="02020603050405020304" pitchFamily="18" charset="0"/>
            </a:endParaRPr>
          </a:p>
          <a:p>
            <a:pPr marL="285750" indent="-285750">
              <a:buFont typeface="Arial" panose="020B0604020202020204" pitchFamily="34" charset="0"/>
              <a:buChar char="•"/>
              <a:defRPr/>
            </a:pPr>
            <a:r>
              <a:rPr lang="en-US" sz="1600" dirty="0" smtClean="0">
                <a:solidFill>
                  <a:prstClr val="black"/>
                </a:solidFill>
                <a:cs typeface="Times New Roman" panose="02020603050405020304" pitchFamily="18" charset="0"/>
              </a:rPr>
              <a:t>CBP has </a:t>
            </a:r>
            <a:r>
              <a:rPr lang="en-US" sz="1600" dirty="0">
                <a:solidFill>
                  <a:prstClr val="black"/>
                </a:solidFill>
                <a:cs typeface="Times New Roman" panose="02020603050405020304" pitchFamily="18" charset="0"/>
              </a:rPr>
              <a:t>expanded the </a:t>
            </a:r>
            <a:r>
              <a:rPr lang="en-US" sz="1600" dirty="0" smtClean="0">
                <a:solidFill>
                  <a:prstClr val="black"/>
                </a:solidFill>
                <a:cs typeface="Times New Roman" panose="02020603050405020304" pitchFamily="18" charset="0"/>
              </a:rPr>
              <a:t>RSP to 52 </a:t>
            </a:r>
            <a:r>
              <a:rPr lang="en-US" sz="1600" dirty="0">
                <a:solidFill>
                  <a:prstClr val="black"/>
                </a:solidFill>
                <a:cs typeface="Times New Roman" panose="02020603050405020304" pitchFamily="18" charset="0"/>
              </a:rPr>
              <a:t>RSAs covering </a:t>
            </a:r>
            <a:r>
              <a:rPr lang="en-US" sz="1600" dirty="0" smtClean="0">
                <a:solidFill>
                  <a:prstClr val="black"/>
                </a:solidFill>
                <a:cs typeface="Times New Roman" panose="02020603050405020304" pitchFamily="18" charset="0"/>
              </a:rPr>
              <a:t>48 </a:t>
            </a:r>
            <a:r>
              <a:rPr lang="en-US" sz="1600" dirty="0">
                <a:solidFill>
                  <a:prstClr val="black"/>
                </a:solidFill>
                <a:cs typeface="Times New Roman" panose="02020603050405020304" pitchFamily="18" charset="0"/>
              </a:rPr>
              <a:t>U.S. Ports of </a:t>
            </a:r>
            <a:r>
              <a:rPr lang="en-US" sz="1600" dirty="0" smtClean="0">
                <a:solidFill>
                  <a:prstClr val="black"/>
                </a:solidFill>
                <a:cs typeface="Times New Roman" panose="02020603050405020304" pitchFamily="18" charset="0"/>
              </a:rPr>
              <a:t>Entry. </a:t>
            </a:r>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r>
              <a:rPr lang="en-US" sz="1600" dirty="0" smtClean="0"/>
              <a:t>On February 1</a:t>
            </a:r>
            <a:r>
              <a:rPr lang="en-US" sz="1600" dirty="0"/>
              <a:t>, 2017, </a:t>
            </a:r>
            <a:r>
              <a:rPr lang="en-US" sz="1600" dirty="0" smtClean="0"/>
              <a:t>the RSP opened its application period and </a:t>
            </a:r>
            <a:r>
              <a:rPr lang="en-US" sz="1600" dirty="0"/>
              <a:t>received a total of 45 </a:t>
            </a:r>
            <a:r>
              <a:rPr lang="en-US" sz="1600" dirty="0" smtClean="0"/>
              <a:t>applications of which 41 were selected for </a:t>
            </a:r>
            <a:r>
              <a:rPr lang="en-US" sz="1600" dirty="0"/>
              <a:t>participation in the RSP.</a:t>
            </a:r>
          </a:p>
          <a:p>
            <a:pPr marL="285750" indent="-285750">
              <a:buFont typeface="Arial" panose="020B0604020202020204" pitchFamily="34" charset="0"/>
              <a:buChar char="•"/>
              <a:defRPr/>
            </a:pPr>
            <a:endParaRPr lang="en-US" sz="1600" dirty="0" smtClean="0">
              <a:solidFill>
                <a:prstClr val="black"/>
              </a:solidFill>
              <a:cs typeface="Times New Roman" panose="02020603050405020304" pitchFamily="18" charset="0"/>
            </a:endParaRPr>
          </a:p>
          <a:p>
            <a:pPr marL="285750" indent="-285750">
              <a:buFont typeface="Arial" panose="020B0604020202020204" pitchFamily="34" charset="0"/>
              <a:buChar char="•"/>
              <a:defRPr/>
            </a:pPr>
            <a:r>
              <a:rPr lang="en-US" sz="1600" dirty="0" smtClean="0">
                <a:solidFill>
                  <a:prstClr val="black"/>
                </a:solidFill>
                <a:cs typeface="Times New Roman" panose="02020603050405020304" pitchFamily="18" charset="0"/>
              </a:rPr>
              <a:t>Since program inception, </a:t>
            </a:r>
            <a:r>
              <a:rPr lang="en-US" sz="1600" dirty="0">
                <a:solidFill>
                  <a:prstClr val="black"/>
                </a:solidFill>
                <a:cs typeface="Times New Roman" panose="02020603050405020304" pitchFamily="18" charset="0"/>
              </a:rPr>
              <a:t>CBP </a:t>
            </a:r>
            <a:r>
              <a:rPr lang="en-US" sz="1600" dirty="0" smtClean="0">
                <a:solidFill>
                  <a:prstClr val="black"/>
                </a:solidFill>
                <a:cs typeface="Times New Roman" panose="02020603050405020304" pitchFamily="18" charset="0"/>
              </a:rPr>
              <a:t>has provided over 115,000 </a:t>
            </a:r>
            <a:r>
              <a:rPr lang="en-US" sz="1600" dirty="0">
                <a:solidFill>
                  <a:prstClr val="black"/>
                </a:solidFill>
                <a:cs typeface="Times New Roman" panose="02020603050405020304" pitchFamily="18" charset="0"/>
              </a:rPr>
              <a:t>officer overtime assignments and an additional </a:t>
            </a:r>
            <a:r>
              <a:rPr lang="en-US" sz="1600" dirty="0" smtClean="0">
                <a:solidFill>
                  <a:prstClr val="black"/>
                </a:solidFill>
                <a:cs typeface="Times New Roman" panose="02020603050405020304" pitchFamily="18" charset="0"/>
              </a:rPr>
              <a:t>316,000 </a:t>
            </a:r>
            <a:r>
              <a:rPr lang="en-US" sz="1600" dirty="0">
                <a:solidFill>
                  <a:prstClr val="black"/>
                </a:solidFill>
                <a:cs typeface="Times New Roman" panose="02020603050405020304" pitchFamily="18" charset="0"/>
              </a:rPr>
              <a:t>hours of services.  These services accounted for the processing of over </a:t>
            </a:r>
            <a:r>
              <a:rPr lang="en-US" sz="1600" dirty="0" smtClean="0">
                <a:solidFill>
                  <a:prstClr val="black"/>
                </a:solidFill>
                <a:cs typeface="Times New Roman" panose="02020603050405020304" pitchFamily="18" charset="0"/>
              </a:rPr>
              <a:t>7.1 </a:t>
            </a:r>
            <a:r>
              <a:rPr lang="en-US" sz="1600" dirty="0">
                <a:solidFill>
                  <a:prstClr val="black"/>
                </a:solidFill>
                <a:cs typeface="Times New Roman" panose="02020603050405020304" pitchFamily="18" charset="0"/>
              </a:rPr>
              <a:t>million travelers and </a:t>
            </a:r>
            <a:r>
              <a:rPr lang="en-US" sz="1600" dirty="0" smtClean="0">
                <a:solidFill>
                  <a:prstClr val="black"/>
                </a:solidFill>
                <a:cs typeface="Times New Roman" panose="02020603050405020304" pitchFamily="18" charset="0"/>
              </a:rPr>
              <a:t>over 1 million personal </a:t>
            </a:r>
            <a:r>
              <a:rPr lang="en-US" sz="1600" dirty="0">
                <a:solidFill>
                  <a:prstClr val="black"/>
                </a:solidFill>
                <a:cs typeface="Times New Roman" panose="02020603050405020304" pitchFamily="18" charset="0"/>
              </a:rPr>
              <a:t>and commercial vehicles at </a:t>
            </a:r>
            <a:r>
              <a:rPr lang="en-US" sz="1600" dirty="0" smtClean="0">
                <a:solidFill>
                  <a:prstClr val="black"/>
                </a:solidFill>
                <a:cs typeface="Times New Roman" panose="02020603050405020304" pitchFamily="18" charset="0"/>
              </a:rPr>
              <a:t>ports </a:t>
            </a:r>
            <a:r>
              <a:rPr lang="en-US" sz="1600" dirty="0">
                <a:solidFill>
                  <a:prstClr val="black"/>
                </a:solidFill>
                <a:cs typeface="Times New Roman" panose="02020603050405020304" pitchFamily="18" charset="0"/>
              </a:rPr>
              <a:t>of entry.</a:t>
            </a:r>
          </a:p>
        </p:txBody>
      </p:sp>
      <p:grpSp>
        <p:nvGrpSpPr>
          <p:cNvPr id="5" name="Group 4"/>
          <p:cNvGrpSpPr/>
          <p:nvPr/>
        </p:nvGrpSpPr>
        <p:grpSpPr>
          <a:xfrm>
            <a:off x="7579768" y="1295400"/>
            <a:ext cx="1259432" cy="898281"/>
            <a:chOff x="7010400" y="2256474"/>
            <a:chExt cx="1259432" cy="898281"/>
          </a:xfrm>
        </p:grpSpPr>
        <p:pic>
          <p:nvPicPr>
            <p:cNvPr id="15" name="Picture 14"/>
            <p:cNvPicPr>
              <a:picLocks noChangeAspect="1"/>
            </p:cNvPicPr>
            <p:nvPr/>
          </p:nvPicPr>
          <p:blipFill rotWithShape="1">
            <a:blip r:embed="rId5"/>
            <a:srcRect t="36145" r="66291" b="43481"/>
            <a:stretch/>
          </p:blipFill>
          <p:spPr>
            <a:xfrm>
              <a:off x="7611800" y="2256474"/>
              <a:ext cx="658032" cy="639126"/>
            </a:xfrm>
            <a:prstGeom prst="rect">
              <a:avLst/>
            </a:prstGeom>
          </p:spPr>
        </p:pic>
        <p:pic>
          <p:nvPicPr>
            <p:cNvPr id="13" name="Picture 12"/>
            <p:cNvPicPr>
              <a:picLocks noChangeAspect="1"/>
            </p:cNvPicPr>
            <p:nvPr/>
          </p:nvPicPr>
          <p:blipFill rotWithShape="1">
            <a:blip r:embed="rId5"/>
            <a:srcRect r="68077" b="81886"/>
            <a:stretch/>
          </p:blipFill>
          <p:spPr>
            <a:xfrm>
              <a:off x="7010400" y="2295375"/>
              <a:ext cx="564638" cy="514843"/>
            </a:xfrm>
            <a:prstGeom prst="rect">
              <a:avLst/>
            </a:prstGeom>
          </p:spPr>
        </p:pic>
        <p:pic>
          <p:nvPicPr>
            <p:cNvPr id="14" name="Picture 13"/>
            <p:cNvPicPr>
              <a:picLocks noChangeAspect="1"/>
            </p:cNvPicPr>
            <p:nvPr/>
          </p:nvPicPr>
          <p:blipFill rotWithShape="1">
            <a:blip r:embed="rId5"/>
            <a:srcRect t="19591" r="68337" b="65128"/>
            <a:stretch/>
          </p:blipFill>
          <p:spPr>
            <a:xfrm>
              <a:off x="7238121" y="2632177"/>
              <a:ext cx="673834" cy="522578"/>
            </a:xfrm>
            <a:prstGeom prst="rect">
              <a:avLst/>
            </a:prstGeom>
          </p:spPr>
        </p:pic>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4243" y="2805762"/>
            <a:ext cx="924527" cy="988799"/>
          </a:xfrm>
          <a:prstGeom prst="rect">
            <a:avLst/>
          </a:prstGeom>
        </p:spPr>
      </p:pic>
      <p:pic>
        <p:nvPicPr>
          <p:cNvPr id="16" name="Picture 15"/>
          <p:cNvPicPr>
            <a:picLocks noChangeAspect="1"/>
          </p:cNvPicPr>
          <p:nvPr/>
        </p:nvPicPr>
        <p:blipFill rotWithShape="1">
          <a:blip r:embed="rId5"/>
          <a:srcRect t="57793" r="68337" b="21832"/>
          <a:stretch/>
        </p:blipFill>
        <p:spPr>
          <a:xfrm>
            <a:off x="8087970" y="2891545"/>
            <a:ext cx="874265" cy="904025"/>
          </a:xfrm>
          <a:prstGeom prst="rect">
            <a:avLst/>
          </a:prstGeom>
        </p:spPr>
      </p:pic>
      <p:pic>
        <p:nvPicPr>
          <p:cNvPr id="17" name="Picture 16"/>
          <p:cNvPicPr>
            <a:picLocks noChangeAspect="1"/>
          </p:cNvPicPr>
          <p:nvPr/>
        </p:nvPicPr>
        <p:blipFill rotWithShape="1">
          <a:blip r:embed="rId5"/>
          <a:srcRect l="7107" t="79441" r="74476"/>
          <a:stretch/>
        </p:blipFill>
        <p:spPr>
          <a:xfrm>
            <a:off x="6180088" y="4449236"/>
            <a:ext cx="525512" cy="942711"/>
          </a:xfrm>
          <a:prstGeom prst="rect">
            <a:avLst/>
          </a:prstGeom>
        </p:spPr>
      </p:pic>
      <p:pic>
        <p:nvPicPr>
          <p:cNvPr id="18" name="Picture 17"/>
          <p:cNvPicPr>
            <a:picLocks noChangeAspect="1"/>
          </p:cNvPicPr>
          <p:nvPr/>
        </p:nvPicPr>
        <p:blipFill rotWithShape="1">
          <a:blip r:embed="rId5"/>
          <a:srcRect l="52126" t="5583" b="80409"/>
          <a:stretch/>
        </p:blipFill>
        <p:spPr>
          <a:xfrm>
            <a:off x="7687630" y="4972780"/>
            <a:ext cx="1274605" cy="599280"/>
          </a:xfrm>
          <a:prstGeom prst="rect">
            <a:avLst/>
          </a:prstGeom>
        </p:spPr>
      </p:pic>
      <p:sp>
        <p:nvSpPr>
          <p:cNvPr id="7" name="TextBox 6"/>
          <p:cNvSpPr txBox="1"/>
          <p:nvPr/>
        </p:nvSpPr>
        <p:spPr>
          <a:xfrm>
            <a:off x="4942230" y="1422737"/>
            <a:ext cx="1214371" cy="1015663"/>
          </a:xfrm>
          <a:prstGeom prst="rect">
            <a:avLst/>
          </a:prstGeom>
          <a:noFill/>
        </p:spPr>
        <p:txBody>
          <a:bodyPr wrap="none" rtlCol="0">
            <a:spAutoFit/>
          </a:bodyPr>
          <a:lstStyle/>
          <a:p>
            <a:r>
              <a:rPr lang="en-US" sz="4400" b="1" dirty="0" smtClean="0">
                <a:solidFill>
                  <a:prstClr val="black"/>
                </a:solidFill>
              </a:rPr>
              <a:t>52</a:t>
            </a:r>
            <a:endParaRPr lang="en-US" sz="4400" b="1" dirty="0">
              <a:solidFill>
                <a:prstClr val="black"/>
              </a:solidFill>
            </a:endParaRPr>
          </a:p>
          <a:p>
            <a:r>
              <a:rPr lang="en-US" sz="1600" b="1" dirty="0">
                <a:solidFill>
                  <a:prstClr val="black"/>
                </a:solidFill>
              </a:rPr>
              <a:t>Agreements</a:t>
            </a:r>
          </a:p>
        </p:txBody>
      </p:sp>
      <p:sp>
        <p:nvSpPr>
          <p:cNvPr id="20" name="TextBox 19"/>
          <p:cNvSpPr txBox="1"/>
          <p:nvPr/>
        </p:nvSpPr>
        <p:spPr>
          <a:xfrm>
            <a:off x="6863623" y="1422737"/>
            <a:ext cx="1347292" cy="1015663"/>
          </a:xfrm>
          <a:prstGeom prst="rect">
            <a:avLst/>
          </a:prstGeom>
          <a:noFill/>
        </p:spPr>
        <p:txBody>
          <a:bodyPr wrap="none" rtlCol="0">
            <a:spAutoFit/>
          </a:bodyPr>
          <a:lstStyle/>
          <a:p>
            <a:r>
              <a:rPr lang="en-US" sz="4400" b="1" dirty="0" smtClean="0">
                <a:solidFill>
                  <a:prstClr val="black"/>
                </a:solidFill>
              </a:rPr>
              <a:t>48</a:t>
            </a:r>
            <a:endParaRPr lang="en-US" sz="4400" b="1" dirty="0">
              <a:solidFill>
                <a:prstClr val="black"/>
              </a:solidFill>
            </a:endParaRPr>
          </a:p>
          <a:p>
            <a:r>
              <a:rPr lang="en-US" sz="1600" b="1" dirty="0">
                <a:solidFill>
                  <a:prstClr val="black"/>
                </a:solidFill>
              </a:rPr>
              <a:t>Ports of Entry</a:t>
            </a:r>
          </a:p>
        </p:txBody>
      </p:sp>
      <p:sp>
        <p:nvSpPr>
          <p:cNvPr id="21" name="TextBox 20"/>
          <p:cNvSpPr txBox="1"/>
          <p:nvPr/>
        </p:nvSpPr>
        <p:spPr>
          <a:xfrm>
            <a:off x="4819706" y="3076666"/>
            <a:ext cx="1311578" cy="1015663"/>
          </a:xfrm>
          <a:prstGeom prst="rect">
            <a:avLst/>
          </a:prstGeom>
          <a:noFill/>
        </p:spPr>
        <p:txBody>
          <a:bodyPr wrap="none" rtlCol="0">
            <a:spAutoFit/>
          </a:bodyPr>
          <a:lstStyle/>
          <a:p>
            <a:r>
              <a:rPr lang="en-US" sz="4400" b="1" dirty="0" smtClean="0">
                <a:solidFill>
                  <a:prstClr val="black"/>
                </a:solidFill>
              </a:rPr>
              <a:t>115k</a:t>
            </a:r>
            <a:endParaRPr lang="en-US" sz="4400" b="1" dirty="0">
              <a:solidFill>
                <a:prstClr val="black"/>
              </a:solidFill>
            </a:endParaRPr>
          </a:p>
          <a:p>
            <a:r>
              <a:rPr lang="en-US" sz="1600" b="1" dirty="0">
                <a:solidFill>
                  <a:prstClr val="black"/>
                </a:solidFill>
              </a:rPr>
              <a:t>Assignments</a:t>
            </a:r>
          </a:p>
        </p:txBody>
      </p:sp>
      <p:sp>
        <p:nvSpPr>
          <p:cNvPr id="22" name="TextBox 21"/>
          <p:cNvSpPr txBox="1"/>
          <p:nvPr/>
        </p:nvSpPr>
        <p:spPr>
          <a:xfrm>
            <a:off x="6868770" y="3110282"/>
            <a:ext cx="1570558" cy="1015663"/>
          </a:xfrm>
          <a:prstGeom prst="rect">
            <a:avLst/>
          </a:prstGeom>
          <a:noFill/>
        </p:spPr>
        <p:txBody>
          <a:bodyPr wrap="none" rtlCol="0">
            <a:spAutoFit/>
          </a:bodyPr>
          <a:lstStyle/>
          <a:p>
            <a:r>
              <a:rPr lang="en-US" sz="4400" b="1" dirty="0" smtClean="0">
                <a:solidFill>
                  <a:prstClr val="black"/>
                </a:solidFill>
              </a:rPr>
              <a:t>316k</a:t>
            </a:r>
            <a:endParaRPr lang="en-US" sz="4400" b="1" dirty="0">
              <a:solidFill>
                <a:prstClr val="black"/>
              </a:solidFill>
            </a:endParaRPr>
          </a:p>
          <a:p>
            <a:r>
              <a:rPr lang="en-US" sz="1600" b="1" dirty="0">
                <a:solidFill>
                  <a:prstClr val="black"/>
                </a:solidFill>
              </a:rPr>
              <a:t>Hours of Service</a:t>
            </a:r>
          </a:p>
        </p:txBody>
      </p:sp>
      <p:sp>
        <p:nvSpPr>
          <p:cNvPr id="23" name="TextBox 22"/>
          <p:cNvSpPr txBox="1"/>
          <p:nvPr/>
        </p:nvSpPr>
        <p:spPr>
          <a:xfrm>
            <a:off x="4876800" y="4545234"/>
            <a:ext cx="1677932" cy="1015663"/>
          </a:xfrm>
          <a:prstGeom prst="rect">
            <a:avLst/>
          </a:prstGeom>
          <a:noFill/>
        </p:spPr>
        <p:txBody>
          <a:bodyPr wrap="square" rtlCol="0">
            <a:spAutoFit/>
          </a:bodyPr>
          <a:lstStyle/>
          <a:p>
            <a:r>
              <a:rPr lang="en-US" sz="4400" b="1" dirty="0" smtClean="0">
                <a:solidFill>
                  <a:prstClr val="black"/>
                </a:solidFill>
              </a:rPr>
              <a:t>7.1m</a:t>
            </a:r>
            <a:endParaRPr lang="en-US" sz="4400" b="1" dirty="0">
              <a:solidFill>
                <a:prstClr val="black"/>
              </a:solidFill>
            </a:endParaRPr>
          </a:p>
          <a:p>
            <a:r>
              <a:rPr lang="en-US" sz="1600" b="1" dirty="0">
                <a:solidFill>
                  <a:prstClr val="black"/>
                </a:solidFill>
              </a:rPr>
              <a:t>Travelers</a:t>
            </a:r>
          </a:p>
        </p:txBody>
      </p:sp>
      <p:sp>
        <p:nvSpPr>
          <p:cNvPr id="24" name="TextBox 23"/>
          <p:cNvSpPr txBox="1"/>
          <p:nvPr/>
        </p:nvSpPr>
        <p:spPr>
          <a:xfrm>
            <a:off x="6857082" y="4545234"/>
            <a:ext cx="928459" cy="1015663"/>
          </a:xfrm>
          <a:prstGeom prst="rect">
            <a:avLst/>
          </a:prstGeom>
          <a:noFill/>
        </p:spPr>
        <p:txBody>
          <a:bodyPr wrap="none" rtlCol="0">
            <a:spAutoFit/>
          </a:bodyPr>
          <a:lstStyle/>
          <a:p>
            <a:r>
              <a:rPr lang="en-US" sz="4400" b="1" dirty="0" smtClean="0">
                <a:solidFill>
                  <a:prstClr val="black"/>
                </a:solidFill>
              </a:rPr>
              <a:t>1m</a:t>
            </a:r>
            <a:endParaRPr lang="en-US" sz="4400" b="1" dirty="0">
              <a:solidFill>
                <a:prstClr val="black"/>
              </a:solidFill>
            </a:endParaRPr>
          </a:p>
          <a:p>
            <a:r>
              <a:rPr lang="en-US" sz="1600" b="1" dirty="0">
                <a:solidFill>
                  <a:prstClr val="black"/>
                </a:solidFill>
              </a:rPr>
              <a:t>Vehicles</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1112867"/>
            <a:ext cx="971861" cy="1016025"/>
          </a:xfrm>
          <a:prstGeom prst="rect">
            <a:avLst/>
          </a:prstGeom>
        </p:spPr>
      </p:pic>
    </p:spTree>
    <p:extLst>
      <p:ext uri="{BB962C8B-B14F-4D97-AF65-F5344CB8AC3E}">
        <p14:creationId xmlns:p14="http://schemas.microsoft.com/office/powerpoint/2010/main" val="2583927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85593" y="86161"/>
            <a:ext cx="4257221" cy="301621"/>
          </a:xfrm>
          <a:prstGeom prst="rect">
            <a:avLst/>
          </a:prstGeom>
          <a:solidFill>
            <a:schemeClr val="bg1"/>
          </a:solidFill>
        </p:spPr>
        <p:txBody>
          <a:bodyPr wrap="square">
            <a:spAutoFit/>
          </a:bodyPr>
          <a:lstStyle/>
          <a:p>
            <a:pPr algn="ctr" eaLnBrk="0" fontAlgn="base" hangingPunct="0">
              <a:lnSpc>
                <a:spcPct val="80000"/>
              </a:lnSpc>
              <a:spcBef>
                <a:spcPct val="0"/>
              </a:spcBef>
              <a:spcAft>
                <a:spcPct val="0"/>
              </a:spcAft>
            </a:pPr>
            <a:r>
              <a:rPr lang="en-US" sz="1700" b="1" u="sng" dirty="0">
                <a:solidFill>
                  <a:prstClr val="black"/>
                </a:solidFill>
              </a:rPr>
              <a:t>Reimbursable Services Program</a:t>
            </a:r>
          </a:p>
        </p:txBody>
      </p:sp>
      <p:grpSp>
        <p:nvGrpSpPr>
          <p:cNvPr id="7" name="Group 6"/>
          <p:cNvGrpSpPr/>
          <p:nvPr/>
        </p:nvGrpSpPr>
        <p:grpSpPr>
          <a:xfrm>
            <a:off x="1169617" y="76200"/>
            <a:ext cx="7930082" cy="5961537"/>
            <a:chOff x="1169617" y="76200"/>
            <a:chExt cx="7930082" cy="5961537"/>
          </a:xfrm>
          <a:solidFill>
            <a:srgbClr val="006699"/>
          </a:solidFill>
        </p:grpSpPr>
        <p:cxnSp>
          <p:nvCxnSpPr>
            <p:cNvPr id="53" name="Straight Arrow Connector 52"/>
            <p:cNvCxnSpPr/>
            <p:nvPr/>
          </p:nvCxnSpPr>
          <p:spPr>
            <a:xfrm>
              <a:off x="2741280" y="4530274"/>
              <a:ext cx="298215" cy="533208"/>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sp>
          <p:nvSpPr>
            <p:cNvPr id="84" name="TextBox 83"/>
            <p:cNvSpPr txBox="1"/>
            <p:nvPr/>
          </p:nvSpPr>
          <p:spPr>
            <a:xfrm>
              <a:off x="4572778" y="76200"/>
              <a:ext cx="4526921" cy="344710"/>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2000" b="1" dirty="0">
                  <a:solidFill>
                    <a:prstClr val="white"/>
                  </a:solidFill>
                  <a:ea typeface="Batang" panose="02030600000101010101" pitchFamily="18" charset="-127"/>
                  <a:cs typeface="Aharoni" panose="02010803020104030203" pitchFamily="2" charset="-79"/>
                </a:rPr>
                <a:t>2015 RSP Locations</a:t>
              </a:r>
            </a:p>
          </p:txBody>
        </p:sp>
        <p:sp>
          <p:nvSpPr>
            <p:cNvPr id="39" name="TextBox 38"/>
            <p:cNvSpPr txBox="1"/>
            <p:nvPr/>
          </p:nvSpPr>
          <p:spPr>
            <a:xfrm>
              <a:off x="8369288" y="2594848"/>
              <a:ext cx="608174" cy="247194"/>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JFK</a:t>
              </a:r>
            </a:p>
          </p:txBody>
        </p:sp>
        <p:sp>
          <p:nvSpPr>
            <p:cNvPr id="45" name="TextBox 44"/>
            <p:cNvSpPr txBox="1"/>
            <p:nvPr/>
          </p:nvSpPr>
          <p:spPr>
            <a:xfrm>
              <a:off x="7275439" y="5120641"/>
              <a:ext cx="608174" cy="247194"/>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FLL</a:t>
              </a:r>
            </a:p>
          </p:txBody>
        </p:sp>
        <p:cxnSp>
          <p:nvCxnSpPr>
            <p:cNvPr id="47" name="Straight Arrow Connector 46"/>
            <p:cNvCxnSpPr/>
            <p:nvPr/>
          </p:nvCxnSpPr>
          <p:spPr>
            <a:xfrm flipH="1" flipV="1">
              <a:off x="7676888" y="3812552"/>
              <a:ext cx="324112" cy="267452"/>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cxnSp>
          <p:nvCxnSpPr>
            <p:cNvPr id="49" name="Straight Arrow Connector 48"/>
            <p:cNvCxnSpPr>
              <a:stCxn id="45" idx="2"/>
            </p:cNvCxnSpPr>
            <p:nvPr/>
          </p:nvCxnSpPr>
          <p:spPr>
            <a:xfrm flipH="1">
              <a:off x="7425794" y="5367835"/>
              <a:ext cx="153733" cy="669902"/>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2238250" y="3747011"/>
              <a:ext cx="608174" cy="247194"/>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PHX</a:t>
              </a:r>
            </a:p>
          </p:txBody>
        </p:sp>
        <p:sp>
          <p:nvSpPr>
            <p:cNvPr id="54" name="TextBox 53"/>
            <p:cNvSpPr txBox="1"/>
            <p:nvPr/>
          </p:nvSpPr>
          <p:spPr>
            <a:xfrm>
              <a:off x="8002426" y="3399711"/>
              <a:ext cx="608174" cy="247194"/>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PHL</a:t>
              </a:r>
            </a:p>
          </p:txBody>
        </p:sp>
        <p:cxnSp>
          <p:nvCxnSpPr>
            <p:cNvPr id="55" name="Straight Arrow Connector 54"/>
            <p:cNvCxnSpPr/>
            <p:nvPr/>
          </p:nvCxnSpPr>
          <p:spPr>
            <a:xfrm flipH="1">
              <a:off x="7820648" y="2838186"/>
              <a:ext cx="548640" cy="180079"/>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cxnSp>
          <p:nvCxnSpPr>
            <p:cNvPr id="58" name="Straight Arrow Connector 57"/>
            <p:cNvCxnSpPr/>
            <p:nvPr/>
          </p:nvCxnSpPr>
          <p:spPr>
            <a:xfrm flipH="1" flipV="1">
              <a:off x="7698196" y="3214076"/>
              <a:ext cx="302806" cy="310286"/>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sp>
          <p:nvSpPr>
            <p:cNvPr id="60" name="TextBox 59"/>
            <p:cNvSpPr txBox="1"/>
            <p:nvPr/>
          </p:nvSpPr>
          <p:spPr>
            <a:xfrm>
              <a:off x="8002426" y="3943614"/>
              <a:ext cx="608174" cy="247194"/>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NOR</a:t>
              </a:r>
            </a:p>
          </p:txBody>
        </p:sp>
        <p:cxnSp>
          <p:nvCxnSpPr>
            <p:cNvPr id="61" name="Straight Arrow Connector 60"/>
            <p:cNvCxnSpPr/>
            <p:nvPr/>
          </p:nvCxnSpPr>
          <p:spPr>
            <a:xfrm flipH="1" flipV="1">
              <a:off x="1600200" y="1295400"/>
              <a:ext cx="379142" cy="940872"/>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1979341" y="2140942"/>
              <a:ext cx="615820" cy="249299"/>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SEA</a:t>
              </a:r>
            </a:p>
          </p:txBody>
        </p:sp>
        <p:sp>
          <p:nvSpPr>
            <p:cNvPr id="69" name="TextBox 68"/>
            <p:cNvSpPr txBox="1"/>
            <p:nvPr/>
          </p:nvSpPr>
          <p:spPr>
            <a:xfrm>
              <a:off x="2595161" y="4284579"/>
              <a:ext cx="696967" cy="249299"/>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STR</a:t>
              </a:r>
            </a:p>
          </p:txBody>
        </p:sp>
        <p:cxnSp>
          <p:nvCxnSpPr>
            <p:cNvPr id="71" name="Straight Arrow Connector 70"/>
            <p:cNvCxnSpPr/>
            <p:nvPr/>
          </p:nvCxnSpPr>
          <p:spPr>
            <a:xfrm flipV="1">
              <a:off x="1476079" y="4662121"/>
              <a:ext cx="345853" cy="381472"/>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sp>
          <p:nvSpPr>
            <p:cNvPr id="77" name="TextBox 76"/>
            <p:cNvSpPr txBox="1"/>
            <p:nvPr/>
          </p:nvSpPr>
          <p:spPr>
            <a:xfrm>
              <a:off x="1169617" y="5030341"/>
              <a:ext cx="679343" cy="249299"/>
            </a:xfrm>
            <a:prstGeom prst="rect">
              <a:avLst/>
            </a:prstGeom>
            <a:grpFill/>
            <a:ln>
              <a:solidFill>
                <a:srgbClr val="006699"/>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SLU</a:t>
              </a:r>
            </a:p>
          </p:txBody>
        </p:sp>
        <p:cxnSp>
          <p:nvCxnSpPr>
            <p:cNvPr id="78" name="Straight Arrow Connector 77"/>
            <p:cNvCxnSpPr/>
            <p:nvPr/>
          </p:nvCxnSpPr>
          <p:spPr>
            <a:xfrm flipH="1">
              <a:off x="2255539" y="3994206"/>
              <a:ext cx="3320" cy="580587"/>
            </a:xfrm>
            <a:prstGeom prst="straightConnector1">
              <a:avLst/>
            </a:prstGeom>
            <a:grpFill/>
            <a:ln>
              <a:solidFill>
                <a:srgbClr val="006699"/>
              </a:solidFill>
              <a:tailEnd type="triangle"/>
            </a:ln>
          </p:spPr>
          <p:style>
            <a:lnRef idx="3">
              <a:schemeClr val="accent2"/>
            </a:lnRef>
            <a:fillRef idx="0">
              <a:schemeClr val="accent2"/>
            </a:fillRef>
            <a:effectRef idx="2">
              <a:schemeClr val="accent2"/>
            </a:effectRef>
            <a:fontRef idx="minor">
              <a:schemeClr val="tx1"/>
            </a:fontRef>
          </p:style>
        </p:cxnSp>
      </p:grpSp>
      <p:grpSp>
        <p:nvGrpSpPr>
          <p:cNvPr id="5" name="Group 4"/>
          <p:cNvGrpSpPr/>
          <p:nvPr/>
        </p:nvGrpSpPr>
        <p:grpSpPr>
          <a:xfrm>
            <a:off x="72224" y="408377"/>
            <a:ext cx="8386922" cy="6105029"/>
            <a:chOff x="72224" y="408377"/>
            <a:chExt cx="8386922" cy="6105029"/>
          </a:xfrm>
          <a:solidFill>
            <a:srgbClr val="003366"/>
          </a:solidFill>
        </p:grpSpPr>
        <p:sp>
          <p:nvSpPr>
            <p:cNvPr id="85" name="TextBox 84"/>
            <p:cNvSpPr txBox="1"/>
            <p:nvPr/>
          </p:nvSpPr>
          <p:spPr>
            <a:xfrm>
              <a:off x="72224" y="408377"/>
              <a:ext cx="4257221" cy="344710"/>
            </a:xfrm>
            <a:prstGeom prst="rect">
              <a:avLst/>
            </a:prstGeom>
            <a:grpFill/>
            <a:ln w="6350">
              <a:solidFill>
                <a:srgbClr val="003366"/>
              </a:solidFill>
            </a:ln>
          </p:spPr>
          <p:txBody>
            <a:bodyPr wrap="square" rtlCol="0" anchor="ctr" anchorCtr="1">
              <a:spAutoFit/>
            </a:bodyPr>
            <a:lstStyle>
              <a:defPPr>
                <a:defRPr lang="en-US"/>
              </a:defPPr>
              <a:lvl1pPr algn="ctr">
                <a:buNone/>
                <a:defRPr b="1">
                  <a:solidFill>
                    <a:srgbClr val="0000FF"/>
                  </a:solidFill>
                  <a:latin typeface="Copperplate Gothic Light" panose="020E0507020206020404" pitchFamily="34" charset="0"/>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sz="2000" dirty="0">
                  <a:solidFill>
                    <a:prstClr val="white"/>
                  </a:solidFill>
                  <a:latin typeface="Calibri" panose="020F0502020204030204"/>
                </a:rPr>
                <a:t>2013 RSP Locations</a:t>
              </a:r>
            </a:p>
          </p:txBody>
        </p:sp>
        <p:grpSp>
          <p:nvGrpSpPr>
            <p:cNvPr id="4" name="Group 3"/>
            <p:cNvGrpSpPr/>
            <p:nvPr/>
          </p:nvGrpSpPr>
          <p:grpSpPr>
            <a:xfrm>
              <a:off x="3124203" y="4227541"/>
              <a:ext cx="5334943" cy="2285865"/>
              <a:chOff x="3124203" y="4227541"/>
              <a:chExt cx="5334943" cy="2285865"/>
            </a:xfrm>
            <a:grpFill/>
          </p:grpSpPr>
          <p:sp>
            <p:nvSpPr>
              <p:cNvPr id="18" name="TextBox 17"/>
              <p:cNvSpPr txBox="1"/>
              <p:nvPr/>
            </p:nvSpPr>
            <p:spPr>
              <a:xfrm>
                <a:off x="3811426" y="5093430"/>
                <a:ext cx="608174" cy="247194"/>
              </a:xfrm>
              <a:prstGeom prst="rect">
                <a:avLst/>
              </a:prstGeom>
              <a:grpFill/>
              <a:ln w="6350">
                <a:solidFill>
                  <a:srgbClr val="003366"/>
                </a:solidFill>
              </a:ln>
            </p:spPr>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HOU</a:t>
                </a:r>
              </a:p>
            </p:txBody>
          </p:sp>
          <p:cxnSp>
            <p:nvCxnSpPr>
              <p:cNvPr id="36" name="Straight Arrow Connector 35"/>
              <p:cNvCxnSpPr/>
              <p:nvPr/>
            </p:nvCxnSpPr>
            <p:spPr>
              <a:xfrm>
                <a:off x="4419600" y="5342729"/>
                <a:ext cx="381000" cy="180099"/>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850972" y="5623589"/>
                <a:ext cx="608174" cy="247194"/>
              </a:xfrm>
              <a:prstGeom prst="rect">
                <a:avLst/>
              </a:prstGeom>
              <a:grpFill/>
              <a:ln w="6350">
                <a:solidFill>
                  <a:srgbClr val="003366"/>
                </a:solidFill>
              </a:ln>
            </p:spPr>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MIA</a:t>
                </a:r>
              </a:p>
            </p:txBody>
          </p:sp>
          <p:sp>
            <p:nvSpPr>
              <p:cNvPr id="63" name="TextBox 62"/>
              <p:cNvSpPr txBox="1"/>
              <p:nvPr/>
            </p:nvSpPr>
            <p:spPr>
              <a:xfrm>
                <a:off x="5006665" y="4847399"/>
                <a:ext cx="608174" cy="247194"/>
              </a:xfrm>
              <a:prstGeom prst="rect">
                <a:avLst/>
              </a:prstGeom>
              <a:grpFill/>
              <a:ln w="6350">
                <a:solidFill>
                  <a:srgbClr val="003366"/>
                </a:solidFill>
              </a:ln>
            </p:spPr>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IAH</a:t>
                </a:r>
              </a:p>
            </p:txBody>
          </p:sp>
          <p:sp>
            <p:nvSpPr>
              <p:cNvPr id="65" name="TextBox 64"/>
              <p:cNvSpPr txBox="1"/>
              <p:nvPr/>
            </p:nvSpPr>
            <p:spPr>
              <a:xfrm>
                <a:off x="3357546" y="4530275"/>
                <a:ext cx="608174" cy="247194"/>
              </a:xfrm>
              <a:prstGeom prst="rect">
                <a:avLst/>
              </a:prstGeom>
              <a:grpFill/>
              <a:ln w="6350">
                <a:solidFill>
                  <a:srgbClr val="003366"/>
                </a:solidFill>
              </a:ln>
            </p:spPr>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ELP</a:t>
                </a:r>
              </a:p>
            </p:txBody>
          </p:sp>
          <p:sp>
            <p:nvSpPr>
              <p:cNvPr id="66" name="TextBox 65"/>
              <p:cNvSpPr txBox="1"/>
              <p:nvPr/>
            </p:nvSpPr>
            <p:spPr>
              <a:xfrm>
                <a:off x="3669764" y="4227541"/>
                <a:ext cx="608174" cy="247194"/>
              </a:xfrm>
              <a:prstGeom prst="rect">
                <a:avLst/>
              </a:prstGeom>
              <a:grpFill/>
              <a:ln w="6350">
                <a:solidFill>
                  <a:srgbClr val="003366"/>
                </a:solidFill>
              </a:ln>
            </p:spPr>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DFW</a:t>
                </a:r>
              </a:p>
            </p:txBody>
          </p:sp>
          <p:cxnSp>
            <p:nvCxnSpPr>
              <p:cNvPr id="68" name="Straight Arrow Connector 67"/>
              <p:cNvCxnSpPr/>
              <p:nvPr/>
            </p:nvCxnSpPr>
            <p:spPr>
              <a:xfrm flipH="1">
                <a:off x="3124203" y="4779573"/>
                <a:ext cx="244003" cy="313856"/>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2"/>
              </p:cNvCxnSpPr>
              <p:nvPr/>
            </p:nvCxnSpPr>
            <p:spPr>
              <a:xfrm>
                <a:off x="3973851" y="4474735"/>
                <a:ext cx="509318" cy="519290"/>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800601" y="5093429"/>
                <a:ext cx="202480" cy="429398"/>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2" idx="1"/>
              </p:cNvCxnSpPr>
              <p:nvPr/>
            </p:nvCxnSpPr>
            <p:spPr>
              <a:xfrm flipH="1">
                <a:off x="7477669" y="5747186"/>
                <a:ext cx="373303" cy="314678"/>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259566" y="6266212"/>
                <a:ext cx="608174" cy="247194"/>
              </a:xfrm>
              <a:prstGeom prst="rect">
                <a:avLst/>
              </a:prstGeom>
              <a:grpFill/>
              <a:ln w="6350">
                <a:solidFill>
                  <a:srgbClr val="003366"/>
                </a:solidFill>
              </a:ln>
            </p:spPr>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STAC</a:t>
                </a:r>
              </a:p>
            </p:txBody>
          </p:sp>
          <p:cxnSp>
            <p:nvCxnSpPr>
              <p:cNvPr id="94" name="Straight Arrow Connector 93"/>
              <p:cNvCxnSpPr>
                <a:stCxn id="92" idx="3"/>
              </p:cNvCxnSpPr>
              <p:nvPr/>
            </p:nvCxnSpPr>
            <p:spPr>
              <a:xfrm flipV="1">
                <a:off x="3867740" y="6208413"/>
                <a:ext cx="662283" cy="181396"/>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744671" y="5914140"/>
                <a:ext cx="608174" cy="247194"/>
              </a:xfrm>
              <a:prstGeom prst="rect">
                <a:avLst/>
              </a:prstGeom>
              <a:grpFill/>
              <a:ln w="6350">
                <a:solidFill>
                  <a:srgbClr val="003366"/>
                </a:solidFill>
              </a:ln>
            </p:spPr>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MSP</a:t>
                </a:r>
              </a:p>
            </p:txBody>
          </p:sp>
          <p:cxnSp>
            <p:nvCxnSpPr>
              <p:cNvPr id="59" name="Straight Arrow Connector 58"/>
              <p:cNvCxnSpPr>
                <a:stCxn id="57" idx="1"/>
              </p:cNvCxnSpPr>
              <p:nvPr/>
            </p:nvCxnSpPr>
            <p:spPr>
              <a:xfrm flipH="1">
                <a:off x="7477669" y="6037738"/>
                <a:ext cx="267002" cy="106675"/>
              </a:xfrm>
              <a:prstGeom prst="straightConnector1">
                <a:avLst/>
              </a:prstGeom>
              <a:grpFill/>
              <a:ln>
                <a:solidFill>
                  <a:srgbClr val="00336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76200" y="762000"/>
            <a:ext cx="8656709" cy="5292598"/>
            <a:chOff x="76200" y="762000"/>
            <a:chExt cx="8656709" cy="5292598"/>
          </a:xfrm>
          <a:solidFill>
            <a:srgbClr val="999999"/>
          </a:solidFill>
        </p:grpSpPr>
        <p:grpSp>
          <p:nvGrpSpPr>
            <p:cNvPr id="2" name="Group 1"/>
            <p:cNvGrpSpPr/>
            <p:nvPr/>
          </p:nvGrpSpPr>
          <p:grpSpPr>
            <a:xfrm>
              <a:off x="81545" y="2829214"/>
              <a:ext cx="8651364" cy="3225384"/>
              <a:chOff x="81545" y="2829214"/>
              <a:chExt cx="8651364" cy="3225384"/>
            </a:xfrm>
            <a:grpFill/>
          </p:grpSpPr>
          <p:sp>
            <p:nvSpPr>
              <p:cNvPr id="10" name="TextBox 9"/>
              <p:cNvSpPr txBox="1"/>
              <p:nvPr/>
            </p:nvSpPr>
            <p:spPr>
              <a:xfrm>
                <a:off x="2706459" y="2840542"/>
                <a:ext cx="608174" cy="249299"/>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DEN </a:t>
                </a:r>
              </a:p>
            </p:txBody>
          </p:sp>
          <p:sp>
            <p:nvSpPr>
              <p:cNvPr id="12" name="TextBox 11"/>
              <p:cNvSpPr txBox="1"/>
              <p:nvPr/>
            </p:nvSpPr>
            <p:spPr>
              <a:xfrm>
                <a:off x="1213757" y="2966882"/>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LAS</a:t>
                </a:r>
              </a:p>
            </p:txBody>
          </p:sp>
          <p:sp>
            <p:nvSpPr>
              <p:cNvPr id="13" name="TextBox 12"/>
              <p:cNvSpPr txBox="1"/>
              <p:nvPr/>
            </p:nvSpPr>
            <p:spPr>
              <a:xfrm>
                <a:off x="81545" y="3762343"/>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LAX</a:t>
                </a:r>
              </a:p>
            </p:txBody>
          </p:sp>
          <p:sp>
            <p:nvSpPr>
              <p:cNvPr id="14" name="TextBox 13"/>
              <p:cNvSpPr txBox="1"/>
              <p:nvPr/>
            </p:nvSpPr>
            <p:spPr>
              <a:xfrm>
                <a:off x="238559" y="2829214"/>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SFO</a:t>
                </a:r>
              </a:p>
            </p:txBody>
          </p:sp>
          <p:sp>
            <p:nvSpPr>
              <p:cNvPr id="15" name="TextBox 14"/>
              <p:cNvSpPr txBox="1"/>
              <p:nvPr/>
            </p:nvSpPr>
            <p:spPr>
              <a:xfrm>
                <a:off x="6049354" y="5221386"/>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MCO</a:t>
                </a:r>
              </a:p>
            </p:txBody>
          </p:sp>
          <p:sp>
            <p:nvSpPr>
              <p:cNvPr id="16" name="TextBox 15"/>
              <p:cNvSpPr txBox="1"/>
              <p:nvPr/>
            </p:nvSpPr>
            <p:spPr>
              <a:xfrm>
                <a:off x="7667874" y="5347945"/>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PEV</a:t>
                </a:r>
              </a:p>
            </p:txBody>
          </p:sp>
          <p:sp>
            <p:nvSpPr>
              <p:cNvPr id="17" name="TextBox 16"/>
              <p:cNvSpPr txBox="1"/>
              <p:nvPr/>
            </p:nvSpPr>
            <p:spPr>
              <a:xfrm>
                <a:off x="8124735" y="3010933"/>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PHL</a:t>
                </a:r>
              </a:p>
            </p:txBody>
          </p:sp>
          <p:sp>
            <p:nvSpPr>
              <p:cNvPr id="20" name="TextBox 19"/>
              <p:cNvSpPr txBox="1"/>
              <p:nvPr/>
            </p:nvSpPr>
            <p:spPr>
              <a:xfrm>
                <a:off x="8094968" y="4303099"/>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WIL</a:t>
                </a:r>
              </a:p>
            </p:txBody>
          </p:sp>
          <p:sp>
            <p:nvSpPr>
              <p:cNvPr id="21" name="TextBox 20"/>
              <p:cNvSpPr txBox="1"/>
              <p:nvPr/>
            </p:nvSpPr>
            <p:spPr>
              <a:xfrm>
                <a:off x="6537083" y="3246712"/>
                <a:ext cx="608174" cy="247194"/>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1200" dirty="0">
                    <a:solidFill>
                      <a:prstClr val="white"/>
                    </a:solidFill>
                    <a:latin typeface="Aharoni" panose="02010803020104030203" pitchFamily="2" charset="-79"/>
                    <a:ea typeface="Batang" panose="02030600000101010101" pitchFamily="18" charset="-127"/>
                    <a:cs typeface="Aharoni" panose="02010803020104030203" pitchFamily="2" charset="-79"/>
                  </a:rPr>
                  <a:t>WLL</a:t>
                </a:r>
              </a:p>
            </p:txBody>
          </p:sp>
          <p:cxnSp>
            <p:nvCxnSpPr>
              <p:cNvPr id="25" name="Straight Arrow Connector 24"/>
              <p:cNvCxnSpPr/>
              <p:nvPr/>
            </p:nvCxnSpPr>
            <p:spPr>
              <a:xfrm>
                <a:off x="671089" y="3075027"/>
                <a:ext cx="273375" cy="326413"/>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29" name="Straight Arrow Connector 28"/>
              <p:cNvCxnSpPr>
                <a:stCxn id="13" idx="3"/>
              </p:cNvCxnSpPr>
              <p:nvPr/>
            </p:nvCxnSpPr>
            <p:spPr>
              <a:xfrm>
                <a:off x="689719" y="3885940"/>
                <a:ext cx="632367" cy="398560"/>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31" name="Straight Arrow Connector 30"/>
              <p:cNvCxnSpPr/>
              <p:nvPr/>
            </p:nvCxnSpPr>
            <p:spPr>
              <a:xfrm>
                <a:off x="1821932" y="3208793"/>
                <a:ext cx="60663" cy="753116"/>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34" name="Straight Arrow Connector 33"/>
              <p:cNvCxnSpPr/>
              <p:nvPr/>
            </p:nvCxnSpPr>
            <p:spPr>
              <a:xfrm>
                <a:off x="3311668" y="3086237"/>
                <a:ext cx="193532" cy="390302"/>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1" name="Straight Arrow Connector 40"/>
              <p:cNvCxnSpPr/>
              <p:nvPr/>
            </p:nvCxnSpPr>
            <p:spPr>
              <a:xfrm>
                <a:off x="6667265" y="5246342"/>
                <a:ext cx="486843" cy="479944"/>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3" name="Straight Arrow Connector 42"/>
              <p:cNvCxnSpPr/>
              <p:nvPr/>
            </p:nvCxnSpPr>
            <p:spPr>
              <a:xfrm flipH="1">
                <a:off x="7427218" y="5600364"/>
                <a:ext cx="286889" cy="454234"/>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6" name="Straight Arrow Connector 45"/>
              <p:cNvCxnSpPr>
                <a:stCxn id="20" idx="1"/>
              </p:cNvCxnSpPr>
              <p:nvPr/>
            </p:nvCxnSpPr>
            <p:spPr>
              <a:xfrm flipH="1" flipV="1">
                <a:off x="7479134" y="4409227"/>
                <a:ext cx="615834" cy="17469"/>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56" name="Straight Arrow Connector 55"/>
              <p:cNvCxnSpPr>
                <a:stCxn id="21" idx="3"/>
              </p:cNvCxnSpPr>
              <p:nvPr/>
            </p:nvCxnSpPr>
            <p:spPr>
              <a:xfrm flipV="1">
                <a:off x="7145257" y="3258127"/>
                <a:ext cx="505440" cy="112182"/>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0" name="Straight Arrow Connector 39"/>
              <p:cNvCxnSpPr>
                <a:stCxn id="17" idx="1"/>
              </p:cNvCxnSpPr>
              <p:nvPr/>
            </p:nvCxnSpPr>
            <p:spPr>
              <a:xfrm flipH="1">
                <a:off x="7676888" y="3134530"/>
                <a:ext cx="447847" cy="48616"/>
              </a:xfrm>
              <a:prstGeom prst="straightConnector1">
                <a:avLst/>
              </a:prstGeom>
              <a:grpFill/>
              <a:ln>
                <a:solidFill>
                  <a:srgbClr val="333333"/>
                </a:solidFill>
                <a:tailEnd type="triangle"/>
              </a:ln>
            </p:spPr>
            <p:style>
              <a:lnRef idx="2">
                <a:schemeClr val="accent3">
                  <a:shade val="50000"/>
                </a:schemeClr>
              </a:lnRef>
              <a:fillRef idx="1">
                <a:schemeClr val="accent3"/>
              </a:fillRef>
              <a:effectRef idx="0">
                <a:schemeClr val="accent3"/>
              </a:effectRef>
              <a:fontRef idx="minor">
                <a:schemeClr val="lt1"/>
              </a:fontRef>
            </p:style>
          </p:cxnSp>
        </p:grpSp>
        <p:sp>
          <p:nvSpPr>
            <p:cNvPr id="64" name="TextBox 63"/>
            <p:cNvSpPr txBox="1"/>
            <p:nvPr/>
          </p:nvSpPr>
          <p:spPr>
            <a:xfrm>
              <a:off x="76200" y="762000"/>
              <a:ext cx="4257221" cy="344710"/>
            </a:xfrm>
            <a:prstGeom prst="rect">
              <a:avLst/>
            </a:prstGeom>
            <a:grpFill/>
            <a:ln>
              <a:solidFill>
                <a:srgbClr val="333333"/>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spAutoFit/>
            </a:bodyPr>
            <a:lstStyle>
              <a:defPPr>
                <a:defRPr lang="en-US"/>
              </a:defPPr>
              <a:lvl1pPr algn="ctr">
                <a:buNone/>
                <a:defRPr b="1">
                  <a:solidFill>
                    <a:srgbClr val="0000FF"/>
                  </a:solidFill>
                  <a:latin typeface="Copperplate Gothic Light" panose="020E0507020206020404" pitchFamily="34" charset="0"/>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sz="2000" dirty="0">
                  <a:solidFill>
                    <a:prstClr val="white"/>
                  </a:solidFill>
                  <a:latin typeface="Calibri" panose="020F0502020204030204"/>
                </a:rPr>
                <a:t>2014 RSP Locations</a:t>
              </a:r>
            </a:p>
          </p:txBody>
        </p:sp>
      </p:grpSp>
      <p:grpSp>
        <p:nvGrpSpPr>
          <p:cNvPr id="169" name="Group 168"/>
          <p:cNvGrpSpPr/>
          <p:nvPr/>
        </p:nvGrpSpPr>
        <p:grpSpPr>
          <a:xfrm>
            <a:off x="0" y="417290"/>
            <a:ext cx="9097997" cy="6321690"/>
            <a:chOff x="0" y="417290"/>
            <a:chExt cx="9097997" cy="6321690"/>
          </a:xfrm>
          <a:solidFill>
            <a:srgbClr val="339900"/>
          </a:solidFill>
        </p:grpSpPr>
        <p:sp>
          <p:nvSpPr>
            <p:cNvPr id="72" name="TextBox 71"/>
            <p:cNvSpPr txBox="1"/>
            <p:nvPr/>
          </p:nvSpPr>
          <p:spPr>
            <a:xfrm>
              <a:off x="8395941" y="2250674"/>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BOS</a:t>
              </a:r>
            </a:p>
          </p:txBody>
        </p:sp>
        <p:sp>
          <p:nvSpPr>
            <p:cNvPr id="74" name="TextBox 73"/>
            <p:cNvSpPr txBox="1"/>
            <p:nvPr/>
          </p:nvSpPr>
          <p:spPr>
            <a:xfrm>
              <a:off x="4571076" y="417290"/>
              <a:ext cx="4526921" cy="344710"/>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2000" b="1" dirty="0">
                  <a:solidFill>
                    <a:prstClr val="white"/>
                  </a:solidFill>
                  <a:ea typeface="Batang" panose="02030600000101010101" pitchFamily="18" charset="-127"/>
                  <a:cs typeface="Aharoni" panose="02010803020104030203" pitchFamily="2" charset="-79"/>
                </a:rPr>
                <a:t>2016 RSP Locations</a:t>
              </a:r>
            </a:p>
          </p:txBody>
        </p:sp>
        <p:cxnSp>
          <p:nvCxnSpPr>
            <p:cNvPr id="75" name="Straight Arrow Connector 74"/>
            <p:cNvCxnSpPr>
              <a:stCxn id="72" idx="1"/>
            </p:cNvCxnSpPr>
            <p:nvPr/>
          </p:nvCxnSpPr>
          <p:spPr>
            <a:xfrm flipH="1">
              <a:off x="8124735" y="2374271"/>
              <a:ext cx="271206" cy="106313"/>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6782513" y="2327753"/>
              <a:ext cx="549444" cy="240066"/>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NYJ</a:t>
              </a:r>
            </a:p>
          </p:txBody>
        </p:sp>
        <p:cxnSp>
          <p:nvCxnSpPr>
            <p:cNvPr id="79" name="Straight Arrow Connector 78"/>
            <p:cNvCxnSpPr>
              <a:stCxn id="76" idx="3"/>
            </p:cNvCxnSpPr>
            <p:nvPr/>
          </p:nvCxnSpPr>
          <p:spPr>
            <a:xfrm>
              <a:off x="7331957" y="2449875"/>
              <a:ext cx="458924" cy="530647"/>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80" name="TextBox 79"/>
            <p:cNvSpPr txBox="1"/>
            <p:nvPr/>
          </p:nvSpPr>
          <p:spPr>
            <a:xfrm>
              <a:off x="6667265" y="3597301"/>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WLL</a:t>
              </a:r>
            </a:p>
          </p:txBody>
        </p:sp>
        <p:cxnSp>
          <p:nvCxnSpPr>
            <p:cNvPr id="82" name="Straight Arrow Connector 81"/>
            <p:cNvCxnSpPr>
              <a:stCxn id="80" idx="3"/>
            </p:cNvCxnSpPr>
            <p:nvPr/>
          </p:nvCxnSpPr>
          <p:spPr>
            <a:xfrm flipV="1">
              <a:off x="7275439" y="3329022"/>
              <a:ext cx="350723" cy="39187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83" name="TextBox 82"/>
            <p:cNvSpPr txBox="1"/>
            <p:nvPr/>
          </p:nvSpPr>
          <p:spPr>
            <a:xfrm>
              <a:off x="5787405" y="3947890"/>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CLT</a:t>
              </a:r>
            </a:p>
          </p:txBody>
        </p:sp>
        <p:cxnSp>
          <p:nvCxnSpPr>
            <p:cNvPr id="86" name="Straight Arrow Connector 85"/>
            <p:cNvCxnSpPr>
              <a:stCxn id="83" idx="3"/>
            </p:cNvCxnSpPr>
            <p:nvPr/>
          </p:nvCxnSpPr>
          <p:spPr>
            <a:xfrm>
              <a:off x="6395579" y="4071487"/>
              <a:ext cx="526834" cy="266800"/>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87" name="TextBox 86"/>
            <p:cNvSpPr txBox="1"/>
            <p:nvPr/>
          </p:nvSpPr>
          <p:spPr>
            <a:xfrm>
              <a:off x="7089416" y="4152714"/>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GSP</a:t>
              </a:r>
            </a:p>
          </p:txBody>
        </p:sp>
        <p:cxnSp>
          <p:nvCxnSpPr>
            <p:cNvPr id="88" name="Straight Arrow Connector 87"/>
            <p:cNvCxnSpPr>
              <a:stCxn id="87" idx="1"/>
            </p:cNvCxnSpPr>
            <p:nvPr/>
          </p:nvCxnSpPr>
          <p:spPr>
            <a:xfrm flipH="1">
              <a:off x="6782514" y="4276311"/>
              <a:ext cx="306902" cy="21120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89" name="TextBox 88"/>
            <p:cNvSpPr txBox="1"/>
            <p:nvPr/>
          </p:nvSpPr>
          <p:spPr>
            <a:xfrm>
              <a:off x="6034760" y="4894455"/>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JAX</a:t>
              </a:r>
            </a:p>
          </p:txBody>
        </p:sp>
        <p:cxnSp>
          <p:nvCxnSpPr>
            <p:cNvPr id="90" name="Straight Arrow Connector 89"/>
            <p:cNvCxnSpPr>
              <a:stCxn id="89" idx="3"/>
            </p:cNvCxnSpPr>
            <p:nvPr/>
          </p:nvCxnSpPr>
          <p:spPr>
            <a:xfrm>
              <a:off x="6642934" y="5018052"/>
              <a:ext cx="487419" cy="53279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91" name="TextBox 90"/>
            <p:cNvSpPr txBox="1"/>
            <p:nvPr/>
          </p:nvSpPr>
          <p:spPr>
            <a:xfrm>
              <a:off x="6908387" y="4794301"/>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CNV</a:t>
              </a:r>
            </a:p>
          </p:txBody>
        </p:sp>
        <p:cxnSp>
          <p:nvCxnSpPr>
            <p:cNvPr id="93" name="Straight Arrow Connector 92"/>
            <p:cNvCxnSpPr/>
            <p:nvPr/>
          </p:nvCxnSpPr>
          <p:spPr>
            <a:xfrm flipH="1">
              <a:off x="7207703" y="5043593"/>
              <a:ext cx="10997" cy="581639"/>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95" name="TextBox 94"/>
            <p:cNvSpPr txBox="1"/>
            <p:nvPr/>
          </p:nvSpPr>
          <p:spPr>
            <a:xfrm>
              <a:off x="8219795" y="6491786"/>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BQN</a:t>
              </a:r>
            </a:p>
          </p:txBody>
        </p:sp>
        <p:cxnSp>
          <p:nvCxnSpPr>
            <p:cNvPr id="96" name="Straight Arrow Connector 95"/>
            <p:cNvCxnSpPr>
              <a:stCxn id="95" idx="0"/>
            </p:cNvCxnSpPr>
            <p:nvPr/>
          </p:nvCxnSpPr>
          <p:spPr>
            <a:xfrm flipH="1" flipV="1">
              <a:off x="8320105" y="6278676"/>
              <a:ext cx="203777" cy="213110"/>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02" name="TextBox 101"/>
            <p:cNvSpPr txBox="1"/>
            <p:nvPr/>
          </p:nvSpPr>
          <p:spPr>
            <a:xfrm>
              <a:off x="7516561" y="6393863"/>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PEV</a:t>
              </a:r>
            </a:p>
          </p:txBody>
        </p:sp>
        <p:cxnSp>
          <p:nvCxnSpPr>
            <p:cNvPr id="103" name="Straight Arrow Connector 102"/>
            <p:cNvCxnSpPr>
              <a:stCxn id="102" idx="0"/>
            </p:cNvCxnSpPr>
            <p:nvPr/>
          </p:nvCxnSpPr>
          <p:spPr>
            <a:xfrm flipH="1" flipV="1">
              <a:off x="7425794" y="6106202"/>
              <a:ext cx="394854" cy="287661"/>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08" name="TextBox 107"/>
            <p:cNvSpPr txBox="1"/>
            <p:nvPr/>
          </p:nvSpPr>
          <p:spPr>
            <a:xfrm>
              <a:off x="6008821" y="5694775"/>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PCB</a:t>
              </a:r>
            </a:p>
          </p:txBody>
        </p:sp>
        <p:cxnSp>
          <p:nvCxnSpPr>
            <p:cNvPr id="109" name="Straight Arrow Connector 108"/>
            <p:cNvCxnSpPr>
              <a:stCxn id="108" idx="0"/>
            </p:cNvCxnSpPr>
            <p:nvPr/>
          </p:nvCxnSpPr>
          <p:spPr>
            <a:xfrm flipV="1">
              <a:off x="6312908" y="5522829"/>
              <a:ext cx="90109" cy="17194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14" name="TextBox 113"/>
            <p:cNvSpPr txBox="1"/>
            <p:nvPr/>
          </p:nvSpPr>
          <p:spPr>
            <a:xfrm>
              <a:off x="5085389" y="5168280"/>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GFP</a:t>
              </a:r>
            </a:p>
          </p:txBody>
        </p:sp>
        <p:cxnSp>
          <p:nvCxnSpPr>
            <p:cNvPr id="115" name="Straight Arrow Connector 114"/>
            <p:cNvCxnSpPr>
              <a:stCxn id="114" idx="3"/>
            </p:cNvCxnSpPr>
            <p:nvPr/>
          </p:nvCxnSpPr>
          <p:spPr>
            <a:xfrm>
              <a:off x="5693563" y="5291877"/>
              <a:ext cx="150355" cy="230950"/>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20" name="TextBox 119"/>
            <p:cNvSpPr txBox="1"/>
            <p:nvPr/>
          </p:nvSpPr>
          <p:spPr>
            <a:xfrm>
              <a:off x="3950610" y="5460818"/>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GLV</a:t>
              </a:r>
            </a:p>
          </p:txBody>
        </p:sp>
        <p:cxnSp>
          <p:nvCxnSpPr>
            <p:cNvPr id="121" name="Straight Arrow Connector 120"/>
            <p:cNvCxnSpPr>
              <a:stCxn id="120" idx="3"/>
            </p:cNvCxnSpPr>
            <p:nvPr/>
          </p:nvCxnSpPr>
          <p:spPr>
            <a:xfrm>
              <a:off x="4558784" y="5584415"/>
              <a:ext cx="355004" cy="182204"/>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23" name="TextBox 122"/>
            <p:cNvSpPr txBox="1"/>
            <p:nvPr/>
          </p:nvSpPr>
          <p:spPr>
            <a:xfrm>
              <a:off x="3963826" y="5793192"/>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FRP</a:t>
              </a:r>
            </a:p>
          </p:txBody>
        </p:sp>
        <p:cxnSp>
          <p:nvCxnSpPr>
            <p:cNvPr id="124" name="Straight Arrow Connector 123"/>
            <p:cNvCxnSpPr>
              <a:stCxn id="123" idx="3"/>
            </p:cNvCxnSpPr>
            <p:nvPr/>
          </p:nvCxnSpPr>
          <p:spPr>
            <a:xfrm flipV="1">
              <a:off x="4572000" y="5849883"/>
              <a:ext cx="271686" cy="6690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27" name="TextBox 126"/>
            <p:cNvSpPr txBox="1"/>
            <p:nvPr/>
          </p:nvSpPr>
          <p:spPr>
            <a:xfrm>
              <a:off x="2533189" y="5766619"/>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PRS</a:t>
              </a:r>
            </a:p>
          </p:txBody>
        </p:sp>
        <p:cxnSp>
          <p:nvCxnSpPr>
            <p:cNvPr id="128" name="Straight Arrow Connector 127"/>
            <p:cNvCxnSpPr>
              <a:stCxn id="127" idx="3"/>
            </p:cNvCxnSpPr>
            <p:nvPr/>
          </p:nvCxnSpPr>
          <p:spPr>
            <a:xfrm flipV="1">
              <a:off x="3141363" y="5694775"/>
              <a:ext cx="180644" cy="195441"/>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31" name="TextBox 130"/>
            <p:cNvSpPr txBox="1"/>
            <p:nvPr/>
          </p:nvSpPr>
          <p:spPr>
            <a:xfrm>
              <a:off x="2206615" y="5355495"/>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STR</a:t>
              </a:r>
            </a:p>
          </p:txBody>
        </p:sp>
        <p:cxnSp>
          <p:nvCxnSpPr>
            <p:cNvPr id="132" name="Straight Arrow Connector 131"/>
            <p:cNvCxnSpPr>
              <a:stCxn id="131" idx="3"/>
            </p:cNvCxnSpPr>
            <p:nvPr/>
          </p:nvCxnSpPr>
          <p:spPr>
            <a:xfrm flipV="1">
              <a:off x="2814789" y="5207068"/>
              <a:ext cx="156162" cy="272024"/>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43" name="TextBox 142"/>
            <p:cNvSpPr txBox="1"/>
            <p:nvPr/>
          </p:nvSpPr>
          <p:spPr>
            <a:xfrm>
              <a:off x="65465" y="4437100"/>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SDG</a:t>
              </a:r>
            </a:p>
          </p:txBody>
        </p:sp>
        <p:cxnSp>
          <p:nvCxnSpPr>
            <p:cNvPr id="144" name="Straight Arrow Connector 143"/>
            <p:cNvCxnSpPr>
              <a:stCxn id="143" idx="3"/>
            </p:cNvCxnSpPr>
            <p:nvPr/>
          </p:nvCxnSpPr>
          <p:spPr>
            <a:xfrm>
              <a:off x="673639" y="4560697"/>
              <a:ext cx="754172" cy="78329"/>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48" name="TextBox 147"/>
            <p:cNvSpPr txBox="1"/>
            <p:nvPr/>
          </p:nvSpPr>
          <p:spPr>
            <a:xfrm>
              <a:off x="1177476" y="3696761"/>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SJC</a:t>
              </a:r>
            </a:p>
          </p:txBody>
        </p:sp>
        <p:cxnSp>
          <p:nvCxnSpPr>
            <p:cNvPr id="149" name="Straight Arrow Connector 148"/>
            <p:cNvCxnSpPr>
              <a:stCxn id="148" idx="1"/>
            </p:cNvCxnSpPr>
            <p:nvPr/>
          </p:nvCxnSpPr>
          <p:spPr>
            <a:xfrm flipH="1" flipV="1">
              <a:off x="983882" y="3524362"/>
              <a:ext cx="193594" cy="295996"/>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54" name="TextBox 153"/>
            <p:cNvSpPr txBox="1"/>
            <p:nvPr/>
          </p:nvSpPr>
          <p:spPr>
            <a:xfrm>
              <a:off x="1141581" y="3337673"/>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OAK</a:t>
              </a:r>
            </a:p>
          </p:txBody>
        </p:sp>
        <p:cxnSp>
          <p:nvCxnSpPr>
            <p:cNvPr id="155" name="Straight Arrow Connector 154"/>
            <p:cNvCxnSpPr>
              <a:stCxn id="154" idx="1"/>
            </p:cNvCxnSpPr>
            <p:nvPr/>
          </p:nvCxnSpPr>
          <p:spPr>
            <a:xfrm flipH="1">
              <a:off x="980747" y="3461270"/>
              <a:ext cx="160834" cy="24642"/>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57" name="TextBox 156"/>
            <p:cNvSpPr txBox="1"/>
            <p:nvPr/>
          </p:nvSpPr>
          <p:spPr>
            <a:xfrm>
              <a:off x="2410499" y="1369578"/>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GEG</a:t>
              </a:r>
            </a:p>
          </p:txBody>
        </p:sp>
        <p:cxnSp>
          <p:nvCxnSpPr>
            <p:cNvPr id="158" name="Straight Arrow Connector 157"/>
            <p:cNvCxnSpPr>
              <a:stCxn id="157" idx="1"/>
            </p:cNvCxnSpPr>
            <p:nvPr/>
          </p:nvCxnSpPr>
          <p:spPr>
            <a:xfrm flipH="1" flipV="1">
              <a:off x="2057401" y="1479253"/>
              <a:ext cx="353098" cy="13922"/>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60" name="TextBox 159"/>
            <p:cNvSpPr txBox="1"/>
            <p:nvPr/>
          </p:nvSpPr>
          <p:spPr>
            <a:xfrm>
              <a:off x="975946" y="6228797"/>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HNL</a:t>
              </a:r>
            </a:p>
          </p:txBody>
        </p:sp>
        <p:cxnSp>
          <p:nvCxnSpPr>
            <p:cNvPr id="161" name="Straight Arrow Connector 160"/>
            <p:cNvCxnSpPr>
              <a:stCxn id="160" idx="1"/>
            </p:cNvCxnSpPr>
            <p:nvPr/>
          </p:nvCxnSpPr>
          <p:spPr>
            <a:xfrm flipH="1" flipV="1">
              <a:off x="457200" y="6061864"/>
              <a:ext cx="518746" cy="290530"/>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sp>
          <p:nvSpPr>
            <p:cNvPr id="163" name="TextBox 162"/>
            <p:cNvSpPr txBox="1"/>
            <p:nvPr/>
          </p:nvSpPr>
          <p:spPr>
            <a:xfrm>
              <a:off x="159678" y="5181600"/>
              <a:ext cx="608174" cy="247194"/>
            </a:xfrm>
            <a:prstGeom prst="rect">
              <a:avLst/>
            </a:prstGeom>
            <a:grpFill/>
            <a:ln>
              <a:solidFill>
                <a:srgbClr val="3399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a:solidFill>
                    <a:prstClr val="white"/>
                  </a:solidFill>
                </a:rPr>
                <a:t>GUM</a:t>
              </a:r>
            </a:p>
          </p:txBody>
        </p:sp>
        <p:cxnSp>
          <p:nvCxnSpPr>
            <p:cNvPr id="164" name="Straight Arrow Connector 163"/>
            <p:cNvCxnSpPr>
              <a:stCxn id="163" idx="1"/>
            </p:cNvCxnSpPr>
            <p:nvPr/>
          </p:nvCxnSpPr>
          <p:spPr>
            <a:xfrm flipH="1">
              <a:off x="0" y="5305197"/>
              <a:ext cx="159678" cy="14365"/>
            </a:xfrm>
            <a:prstGeom prst="straightConnector1">
              <a:avLst/>
            </a:prstGeom>
            <a:grpFill/>
            <a:ln>
              <a:solidFill>
                <a:srgbClr val="339900"/>
              </a:solidFill>
              <a:tailEnd type="triangle"/>
            </a:ln>
          </p:spPr>
          <p:style>
            <a:lnRef idx="2">
              <a:schemeClr val="accent4"/>
            </a:lnRef>
            <a:fillRef idx="0">
              <a:schemeClr val="accent4"/>
            </a:fillRef>
            <a:effectRef idx="1">
              <a:schemeClr val="accent4"/>
            </a:effectRef>
            <a:fontRef idx="minor">
              <a:schemeClr val="tx1"/>
            </a:fontRef>
          </p:style>
        </p:cxnSp>
      </p:grpSp>
      <p:grpSp>
        <p:nvGrpSpPr>
          <p:cNvPr id="257" name="Group 256"/>
          <p:cNvGrpSpPr/>
          <p:nvPr/>
        </p:nvGrpSpPr>
        <p:grpSpPr>
          <a:xfrm>
            <a:off x="2" y="772274"/>
            <a:ext cx="9097994" cy="5843109"/>
            <a:chOff x="2" y="772274"/>
            <a:chExt cx="9097994" cy="5843109"/>
          </a:xfrm>
        </p:grpSpPr>
        <p:sp>
          <p:nvSpPr>
            <p:cNvPr id="110" name="TextBox 109"/>
            <p:cNvSpPr txBox="1"/>
            <p:nvPr/>
          </p:nvSpPr>
          <p:spPr>
            <a:xfrm>
              <a:off x="123429" y="4855697"/>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OTM</a:t>
              </a:r>
              <a:endParaRPr lang="en-US" dirty="0">
                <a:solidFill>
                  <a:prstClr val="white"/>
                </a:solidFill>
              </a:endParaRPr>
            </a:p>
          </p:txBody>
        </p:sp>
        <p:cxnSp>
          <p:nvCxnSpPr>
            <p:cNvPr id="111" name="Straight Arrow Connector 110"/>
            <p:cNvCxnSpPr>
              <a:stCxn id="110" idx="3"/>
            </p:cNvCxnSpPr>
            <p:nvPr/>
          </p:nvCxnSpPr>
          <p:spPr>
            <a:xfrm flipV="1">
              <a:off x="731603" y="4733162"/>
              <a:ext cx="786241" cy="246132"/>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07" name="TextBox 106"/>
            <p:cNvSpPr txBox="1"/>
            <p:nvPr/>
          </p:nvSpPr>
          <p:spPr>
            <a:xfrm>
              <a:off x="4571075" y="772274"/>
              <a:ext cx="4526921" cy="3447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p>
              <a:pPr algn="ctr" fontAlgn="base">
                <a:lnSpc>
                  <a:spcPct val="80000"/>
                </a:lnSpc>
                <a:spcBef>
                  <a:spcPct val="20000"/>
                </a:spcBef>
                <a:spcAft>
                  <a:spcPct val="0"/>
                </a:spcAft>
              </a:pPr>
              <a:r>
                <a:rPr lang="en-US" sz="2000" b="1" dirty="0" smtClean="0">
                  <a:solidFill>
                    <a:prstClr val="white"/>
                  </a:solidFill>
                  <a:ea typeface="Batang" panose="02030600000101010101" pitchFamily="18" charset="-127"/>
                  <a:cs typeface="Aharoni" panose="02010803020104030203" pitchFamily="2" charset="-79"/>
                </a:rPr>
                <a:t>2017 </a:t>
              </a:r>
              <a:r>
                <a:rPr lang="en-US" sz="2000" b="1" dirty="0">
                  <a:solidFill>
                    <a:prstClr val="white"/>
                  </a:solidFill>
                  <a:ea typeface="Batang" panose="02030600000101010101" pitchFamily="18" charset="-127"/>
                  <a:cs typeface="Aharoni" panose="02010803020104030203" pitchFamily="2" charset="-79"/>
                </a:rPr>
                <a:t>RSP Locations</a:t>
              </a:r>
            </a:p>
          </p:txBody>
        </p:sp>
        <p:sp>
          <p:nvSpPr>
            <p:cNvPr id="116" name="TextBox 115"/>
            <p:cNvSpPr txBox="1"/>
            <p:nvPr/>
          </p:nvSpPr>
          <p:spPr>
            <a:xfrm>
              <a:off x="8381287" y="1806276"/>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PVD</a:t>
              </a:r>
              <a:endParaRPr lang="en-US" dirty="0">
                <a:solidFill>
                  <a:prstClr val="white"/>
                </a:solidFill>
              </a:endParaRPr>
            </a:p>
          </p:txBody>
        </p:sp>
        <p:cxnSp>
          <p:nvCxnSpPr>
            <p:cNvPr id="117" name="Straight Arrow Connector 116"/>
            <p:cNvCxnSpPr/>
            <p:nvPr/>
          </p:nvCxnSpPr>
          <p:spPr>
            <a:xfrm flipH="1">
              <a:off x="8047516" y="1910376"/>
              <a:ext cx="333772" cy="674161"/>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22" name="TextBox 121"/>
            <p:cNvSpPr txBox="1"/>
            <p:nvPr/>
          </p:nvSpPr>
          <p:spPr>
            <a:xfrm>
              <a:off x="7973771" y="1383876"/>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BDL</a:t>
              </a:r>
              <a:endParaRPr lang="en-US" dirty="0">
                <a:solidFill>
                  <a:prstClr val="white"/>
                </a:solidFill>
              </a:endParaRPr>
            </a:p>
          </p:txBody>
        </p:sp>
        <p:cxnSp>
          <p:nvCxnSpPr>
            <p:cNvPr id="125" name="Straight Arrow Connector 124"/>
            <p:cNvCxnSpPr>
              <a:stCxn id="122" idx="2"/>
            </p:cNvCxnSpPr>
            <p:nvPr/>
          </p:nvCxnSpPr>
          <p:spPr>
            <a:xfrm flipH="1">
              <a:off x="7922811" y="1631070"/>
              <a:ext cx="355047" cy="953467"/>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29" name="TextBox 128"/>
            <p:cNvSpPr txBox="1"/>
            <p:nvPr/>
          </p:nvSpPr>
          <p:spPr>
            <a:xfrm>
              <a:off x="7346610" y="1846020"/>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SWF</a:t>
              </a:r>
              <a:endParaRPr lang="en-US" dirty="0">
                <a:solidFill>
                  <a:prstClr val="white"/>
                </a:solidFill>
              </a:endParaRPr>
            </a:p>
          </p:txBody>
        </p:sp>
        <p:cxnSp>
          <p:nvCxnSpPr>
            <p:cNvPr id="130" name="Straight Arrow Connector 129"/>
            <p:cNvCxnSpPr>
              <a:stCxn id="129" idx="2"/>
            </p:cNvCxnSpPr>
            <p:nvPr/>
          </p:nvCxnSpPr>
          <p:spPr>
            <a:xfrm>
              <a:off x="7650697" y="2093214"/>
              <a:ext cx="66521" cy="639757"/>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36" name="TextBox 135"/>
            <p:cNvSpPr txBox="1"/>
            <p:nvPr/>
          </p:nvSpPr>
          <p:spPr>
            <a:xfrm>
              <a:off x="6642689" y="1938793"/>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EWR</a:t>
              </a:r>
              <a:endParaRPr lang="en-US" dirty="0">
                <a:solidFill>
                  <a:prstClr val="white"/>
                </a:solidFill>
              </a:endParaRPr>
            </a:p>
          </p:txBody>
        </p:sp>
        <p:cxnSp>
          <p:nvCxnSpPr>
            <p:cNvPr id="137" name="Straight Arrow Connector 136"/>
            <p:cNvCxnSpPr/>
            <p:nvPr/>
          </p:nvCxnSpPr>
          <p:spPr>
            <a:xfrm>
              <a:off x="7253878" y="2228748"/>
              <a:ext cx="471644" cy="695986"/>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45" name="TextBox 144"/>
            <p:cNvSpPr txBox="1"/>
            <p:nvPr/>
          </p:nvSpPr>
          <p:spPr>
            <a:xfrm>
              <a:off x="6200186" y="2479751"/>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ABE</a:t>
              </a:r>
              <a:endParaRPr lang="en-US" dirty="0">
                <a:solidFill>
                  <a:prstClr val="white"/>
                </a:solidFill>
              </a:endParaRPr>
            </a:p>
          </p:txBody>
        </p:sp>
        <p:cxnSp>
          <p:nvCxnSpPr>
            <p:cNvPr id="146" name="Straight Arrow Connector 145"/>
            <p:cNvCxnSpPr>
              <a:stCxn id="145" idx="3"/>
            </p:cNvCxnSpPr>
            <p:nvPr/>
          </p:nvCxnSpPr>
          <p:spPr>
            <a:xfrm>
              <a:off x="6808360" y="2603348"/>
              <a:ext cx="585702" cy="390481"/>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51" name="TextBox 150"/>
            <p:cNvSpPr txBox="1"/>
            <p:nvPr/>
          </p:nvSpPr>
          <p:spPr>
            <a:xfrm>
              <a:off x="5788168" y="2819071"/>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PIT</a:t>
              </a:r>
              <a:endParaRPr lang="en-US" dirty="0">
                <a:solidFill>
                  <a:prstClr val="white"/>
                </a:solidFill>
              </a:endParaRPr>
            </a:p>
          </p:txBody>
        </p:sp>
        <p:cxnSp>
          <p:nvCxnSpPr>
            <p:cNvPr id="152" name="Straight Arrow Connector 151"/>
            <p:cNvCxnSpPr>
              <a:stCxn id="151" idx="3"/>
            </p:cNvCxnSpPr>
            <p:nvPr/>
          </p:nvCxnSpPr>
          <p:spPr>
            <a:xfrm>
              <a:off x="6396342" y="2942668"/>
              <a:ext cx="451414" cy="103112"/>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56" name="TextBox 155"/>
            <p:cNvSpPr txBox="1"/>
            <p:nvPr/>
          </p:nvSpPr>
          <p:spPr>
            <a:xfrm>
              <a:off x="5074999" y="3014379"/>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CVG</a:t>
              </a:r>
              <a:endParaRPr lang="en-US" dirty="0">
                <a:solidFill>
                  <a:prstClr val="white"/>
                </a:solidFill>
              </a:endParaRPr>
            </a:p>
          </p:txBody>
        </p:sp>
        <p:cxnSp>
          <p:nvCxnSpPr>
            <p:cNvPr id="159" name="Straight Arrow Connector 158"/>
            <p:cNvCxnSpPr>
              <a:stCxn id="156" idx="3"/>
            </p:cNvCxnSpPr>
            <p:nvPr/>
          </p:nvCxnSpPr>
          <p:spPr>
            <a:xfrm>
              <a:off x="5683173" y="3137976"/>
              <a:ext cx="372948" cy="179522"/>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62" name="TextBox 161"/>
            <p:cNvSpPr txBox="1"/>
            <p:nvPr/>
          </p:nvSpPr>
          <p:spPr>
            <a:xfrm>
              <a:off x="5896574" y="3584614"/>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RDU</a:t>
              </a:r>
              <a:endParaRPr lang="en-US" dirty="0">
                <a:solidFill>
                  <a:prstClr val="white"/>
                </a:solidFill>
              </a:endParaRPr>
            </a:p>
          </p:txBody>
        </p:sp>
        <p:cxnSp>
          <p:nvCxnSpPr>
            <p:cNvPr id="165" name="Straight Arrow Connector 164"/>
            <p:cNvCxnSpPr/>
            <p:nvPr/>
          </p:nvCxnSpPr>
          <p:spPr>
            <a:xfrm>
              <a:off x="6525761" y="3819823"/>
              <a:ext cx="419317" cy="345284"/>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68" name="TextBox 167"/>
            <p:cNvSpPr txBox="1"/>
            <p:nvPr/>
          </p:nvSpPr>
          <p:spPr>
            <a:xfrm>
              <a:off x="4909732" y="6010422"/>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GFP</a:t>
              </a:r>
              <a:endParaRPr lang="en-US" dirty="0">
                <a:solidFill>
                  <a:prstClr val="white"/>
                </a:solidFill>
              </a:endParaRPr>
            </a:p>
          </p:txBody>
        </p:sp>
        <p:cxnSp>
          <p:nvCxnSpPr>
            <p:cNvPr id="170" name="Straight Arrow Connector 169"/>
            <p:cNvCxnSpPr>
              <a:stCxn id="168" idx="3"/>
            </p:cNvCxnSpPr>
            <p:nvPr/>
          </p:nvCxnSpPr>
          <p:spPr>
            <a:xfrm flipV="1">
              <a:off x="5517906" y="5584416"/>
              <a:ext cx="308308" cy="549603"/>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75" name="TextBox 174"/>
            <p:cNvSpPr txBox="1"/>
            <p:nvPr/>
          </p:nvSpPr>
          <p:spPr>
            <a:xfrm>
              <a:off x="6128917" y="6031482"/>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SRQ</a:t>
              </a:r>
              <a:endParaRPr lang="en-US" dirty="0">
                <a:solidFill>
                  <a:prstClr val="white"/>
                </a:solidFill>
              </a:endParaRPr>
            </a:p>
          </p:txBody>
        </p:sp>
        <p:cxnSp>
          <p:nvCxnSpPr>
            <p:cNvPr id="176" name="Straight Arrow Connector 175"/>
            <p:cNvCxnSpPr>
              <a:stCxn id="175" idx="3"/>
            </p:cNvCxnSpPr>
            <p:nvPr/>
          </p:nvCxnSpPr>
          <p:spPr>
            <a:xfrm flipV="1">
              <a:off x="6737091" y="6123266"/>
              <a:ext cx="296544" cy="31813"/>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79" name="TextBox 178"/>
            <p:cNvSpPr txBox="1"/>
            <p:nvPr/>
          </p:nvSpPr>
          <p:spPr>
            <a:xfrm>
              <a:off x="6261321" y="6368189"/>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RSW</a:t>
              </a:r>
              <a:endParaRPr lang="en-US" dirty="0">
                <a:solidFill>
                  <a:prstClr val="white"/>
                </a:solidFill>
              </a:endParaRPr>
            </a:p>
          </p:txBody>
        </p:sp>
        <p:cxnSp>
          <p:nvCxnSpPr>
            <p:cNvPr id="180" name="Straight Arrow Connector 179"/>
            <p:cNvCxnSpPr>
              <a:stCxn id="179" idx="3"/>
            </p:cNvCxnSpPr>
            <p:nvPr/>
          </p:nvCxnSpPr>
          <p:spPr>
            <a:xfrm flipV="1">
              <a:off x="6869495" y="6368189"/>
              <a:ext cx="338208" cy="123597"/>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83" name="TextBox 182"/>
            <p:cNvSpPr txBox="1"/>
            <p:nvPr/>
          </p:nvSpPr>
          <p:spPr>
            <a:xfrm>
              <a:off x="4316746" y="4558592"/>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AUS</a:t>
              </a:r>
              <a:endParaRPr lang="en-US" dirty="0">
                <a:solidFill>
                  <a:prstClr val="white"/>
                </a:solidFill>
              </a:endParaRPr>
            </a:p>
          </p:txBody>
        </p:sp>
        <p:cxnSp>
          <p:nvCxnSpPr>
            <p:cNvPr id="184" name="Straight Arrow Connector 183"/>
            <p:cNvCxnSpPr/>
            <p:nvPr/>
          </p:nvCxnSpPr>
          <p:spPr>
            <a:xfrm flipH="1">
              <a:off x="4560066" y="4807891"/>
              <a:ext cx="26678" cy="521551"/>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90" name="TextBox 189"/>
            <p:cNvSpPr txBox="1"/>
            <p:nvPr/>
          </p:nvSpPr>
          <p:spPr>
            <a:xfrm>
              <a:off x="98834" y="4102888"/>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LBS</a:t>
              </a:r>
              <a:endParaRPr lang="en-US" dirty="0">
                <a:solidFill>
                  <a:prstClr val="white"/>
                </a:solidFill>
              </a:endParaRPr>
            </a:p>
          </p:txBody>
        </p:sp>
        <p:cxnSp>
          <p:nvCxnSpPr>
            <p:cNvPr id="191" name="Straight Arrow Connector 190"/>
            <p:cNvCxnSpPr>
              <a:stCxn id="190" idx="3"/>
            </p:cNvCxnSpPr>
            <p:nvPr/>
          </p:nvCxnSpPr>
          <p:spPr>
            <a:xfrm>
              <a:off x="707008" y="4226485"/>
              <a:ext cx="529948" cy="70320"/>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93" name="TextBox 192"/>
            <p:cNvSpPr txBox="1"/>
            <p:nvPr/>
          </p:nvSpPr>
          <p:spPr>
            <a:xfrm>
              <a:off x="155463" y="3457245"/>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HUE</a:t>
              </a:r>
              <a:endParaRPr lang="en-US" dirty="0">
                <a:solidFill>
                  <a:prstClr val="white"/>
                </a:solidFill>
              </a:endParaRPr>
            </a:p>
          </p:txBody>
        </p:sp>
        <p:cxnSp>
          <p:nvCxnSpPr>
            <p:cNvPr id="194" name="Straight Arrow Connector 193"/>
            <p:cNvCxnSpPr>
              <a:stCxn id="193" idx="3"/>
            </p:cNvCxnSpPr>
            <p:nvPr/>
          </p:nvCxnSpPr>
          <p:spPr>
            <a:xfrm>
              <a:off x="763637" y="3580842"/>
              <a:ext cx="435198" cy="581344"/>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96" name="TextBox 195"/>
            <p:cNvSpPr txBox="1"/>
            <p:nvPr/>
          </p:nvSpPr>
          <p:spPr>
            <a:xfrm>
              <a:off x="939438" y="2631315"/>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RNO</a:t>
              </a:r>
              <a:endParaRPr lang="en-US" dirty="0">
                <a:solidFill>
                  <a:prstClr val="white"/>
                </a:solidFill>
              </a:endParaRPr>
            </a:p>
          </p:txBody>
        </p:sp>
        <p:cxnSp>
          <p:nvCxnSpPr>
            <p:cNvPr id="197" name="Straight Arrow Connector 196"/>
            <p:cNvCxnSpPr/>
            <p:nvPr/>
          </p:nvCxnSpPr>
          <p:spPr>
            <a:xfrm>
              <a:off x="970381" y="2871590"/>
              <a:ext cx="55994" cy="466083"/>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04" name="TextBox 203"/>
            <p:cNvSpPr txBox="1"/>
            <p:nvPr/>
          </p:nvSpPr>
          <p:spPr>
            <a:xfrm>
              <a:off x="2114061" y="1722423"/>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PAE</a:t>
              </a:r>
              <a:endParaRPr lang="en-US" dirty="0">
                <a:solidFill>
                  <a:prstClr val="white"/>
                </a:solidFill>
              </a:endParaRPr>
            </a:p>
          </p:txBody>
        </p:sp>
        <p:cxnSp>
          <p:nvCxnSpPr>
            <p:cNvPr id="205" name="Straight Arrow Connector 204"/>
            <p:cNvCxnSpPr/>
            <p:nvPr/>
          </p:nvCxnSpPr>
          <p:spPr>
            <a:xfrm flipH="1" flipV="1">
              <a:off x="1636645" y="1270640"/>
              <a:ext cx="508359" cy="692058"/>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07" name="TextBox 206"/>
            <p:cNvSpPr txBox="1"/>
            <p:nvPr/>
          </p:nvSpPr>
          <p:spPr>
            <a:xfrm>
              <a:off x="584037" y="1796115"/>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SEA</a:t>
              </a:r>
              <a:endParaRPr lang="en-US" dirty="0">
                <a:solidFill>
                  <a:prstClr val="white"/>
                </a:solidFill>
              </a:endParaRPr>
            </a:p>
          </p:txBody>
        </p:sp>
        <p:cxnSp>
          <p:nvCxnSpPr>
            <p:cNvPr id="208" name="Straight Arrow Connector 207"/>
            <p:cNvCxnSpPr>
              <a:stCxn id="207" idx="0"/>
            </p:cNvCxnSpPr>
            <p:nvPr/>
          </p:nvCxnSpPr>
          <p:spPr>
            <a:xfrm flipV="1">
              <a:off x="888124" y="1352523"/>
              <a:ext cx="659488" cy="443592"/>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15" name="TextBox 214"/>
            <p:cNvSpPr txBox="1"/>
            <p:nvPr/>
          </p:nvSpPr>
          <p:spPr>
            <a:xfrm>
              <a:off x="8483660" y="5703214"/>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SJU</a:t>
              </a:r>
              <a:endParaRPr lang="en-US" dirty="0">
                <a:solidFill>
                  <a:prstClr val="white"/>
                </a:solidFill>
              </a:endParaRPr>
            </a:p>
          </p:txBody>
        </p:sp>
        <p:cxnSp>
          <p:nvCxnSpPr>
            <p:cNvPr id="216" name="Straight Arrow Connector 215"/>
            <p:cNvCxnSpPr/>
            <p:nvPr/>
          </p:nvCxnSpPr>
          <p:spPr>
            <a:xfrm flipH="1">
              <a:off x="8671722" y="5941969"/>
              <a:ext cx="81966" cy="213110"/>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19" name="TextBox 218"/>
            <p:cNvSpPr txBox="1"/>
            <p:nvPr/>
          </p:nvSpPr>
          <p:spPr>
            <a:xfrm>
              <a:off x="171783" y="5475527"/>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SPN</a:t>
              </a:r>
              <a:endParaRPr lang="en-US" dirty="0">
                <a:solidFill>
                  <a:prstClr val="white"/>
                </a:solidFill>
              </a:endParaRPr>
            </a:p>
          </p:txBody>
        </p:sp>
        <p:cxnSp>
          <p:nvCxnSpPr>
            <p:cNvPr id="220" name="Straight Arrow Connector 219"/>
            <p:cNvCxnSpPr>
              <a:stCxn id="219" idx="1"/>
            </p:cNvCxnSpPr>
            <p:nvPr/>
          </p:nvCxnSpPr>
          <p:spPr>
            <a:xfrm flipH="1">
              <a:off x="2" y="5599124"/>
              <a:ext cx="171781" cy="11107"/>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32" name="TextBox 231"/>
            <p:cNvSpPr txBox="1"/>
            <p:nvPr/>
          </p:nvSpPr>
          <p:spPr>
            <a:xfrm>
              <a:off x="4413669" y="3299159"/>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BNA</a:t>
              </a:r>
              <a:endParaRPr lang="en-US" dirty="0">
                <a:solidFill>
                  <a:prstClr val="white"/>
                </a:solidFill>
              </a:endParaRPr>
            </a:p>
          </p:txBody>
        </p:sp>
        <p:cxnSp>
          <p:nvCxnSpPr>
            <p:cNvPr id="233" name="Straight Arrow Connector 232"/>
            <p:cNvCxnSpPr>
              <a:stCxn id="232" idx="3"/>
            </p:cNvCxnSpPr>
            <p:nvPr/>
          </p:nvCxnSpPr>
          <p:spPr>
            <a:xfrm>
              <a:off x="5021843" y="3422756"/>
              <a:ext cx="143791" cy="275374"/>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35" name="TextBox 234"/>
            <p:cNvSpPr txBox="1"/>
            <p:nvPr/>
          </p:nvSpPr>
          <p:spPr>
            <a:xfrm>
              <a:off x="4166207" y="3915705"/>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MEM</a:t>
              </a:r>
              <a:endParaRPr lang="en-US" dirty="0">
                <a:solidFill>
                  <a:prstClr val="white"/>
                </a:solidFill>
              </a:endParaRPr>
            </a:p>
          </p:txBody>
        </p:sp>
        <p:cxnSp>
          <p:nvCxnSpPr>
            <p:cNvPr id="236" name="Straight Arrow Connector 235"/>
            <p:cNvCxnSpPr>
              <a:stCxn id="235" idx="3"/>
            </p:cNvCxnSpPr>
            <p:nvPr/>
          </p:nvCxnSpPr>
          <p:spPr>
            <a:xfrm>
              <a:off x="4774381" y="4039302"/>
              <a:ext cx="143791" cy="275374"/>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37" name="TextBox 236"/>
            <p:cNvSpPr txBox="1"/>
            <p:nvPr/>
          </p:nvSpPr>
          <p:spPr>
            <a:xfrm>
              <a:off x="4269807" y="4250476"/>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HSV</a:t>
              </a:r>
              <a:endParaRPr lang="en-US" dirty="0">
                <a:solidFill>
                  <a:prstClr val="white"/>
                </a:solidFill>
              </a:endParaRPr>
            </a:p>
          </p:txBody>
        </p:sp>
        <p:cxnSp>
          <p:nvCxnSpPr>
            <p:cNvPr id="238" name="Straight Arrow Connector 237"/>
            <p:cNvCxnSpPr>
              <a:stCxn id="237" idx="3"/>
            </p:cNvCxnSpPr>
            <p:nvPr/>
          </p:nvCxnSpPr>
          <p:spPr>
            <a:xfrm>
              <a:off x="4877981" y="4374073"/>
              <a:ext cx="217137" cy="15482"/>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40" name="TextBox 239"/>
            <p:cNvSpPr txBox="1"/>
            <p:nvPr/>
          </p:nvSpPr>
          <p:spPr>
            <a:xfrm>
              <a:off x="5278773" y="4586769"/>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BHM</a:t>
              </a:r>
              <a:endParaRPr lang="en-US" dirty="0">
                <a:solidFill>
                  <a:prstClr val="white"/>
                </a:solidFill>
              </a:endParaRPr>
            </a:p>
          </p:txBody>
        </p:sp>
        <p:cxnSp>
          <p:nvCxnSpPr>
            <p:cNvPr id="241" name="Straight Arrow Connector 240"/>
            <p:cNvCxnSpPr>
              <a:stCxn id="240" idx="1"/>
            </p:cNvCxnSpPr>
            <p:nvPr/>
          </p:nvCxnSpPr>
          <p:spPr>
            <a:xfrm flipH="1" flipV="1">
              <a:off x="5074999" y="4632473"/>
              <a:ext cx="203774" cy="77893"/>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49" name="TextBox 248"/>
            <p:cNvSpPr txBox="1"/>
            <p:nvPr/>
          </p:nvSpPr>
          <p:spPr>
            <a:xfrm>
              <a:off x="6179878" y="4545594"/>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ATL</a:t>
              </a:r>
              <a:endParaRPr lang="en-US" dirty="0">
                <a:solidFill>
                  <a:prstClr val="white"/>
                </a:solidFill>
              </a:endParaRPr>
            </a:p>
          </p:txBody>
        </p:sp>
        <p:cxnSp>
          <p:nvCxnSpPr>
            <p:cNvPr id="250" name="Straight Arrow Connector 249"/>
            <p:cNvCxnSpPr>
              <a:stCxn id="249" idx="1"/>
            </p:cNvCxnSpPr>
            <p:nvPr/>
          </p:nvCxnSpPr>
          <p:spPr>
            <a:xfrm flipH="1" flipV="1">
              <a:off x="5976104" y="4591298"/>
              <a:ext cx="203774" cy="77893"/>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252" name="TextBox 251"/>
            <p:cNvSpPr txBox="1"/>
            <p:nvPr/>
          </p:nvSpPr>
          <p:spPr>
            <a:xfrm>
              <a:off x="7813819" y="4746648"/>
              <a:ext cx="608174" cy="24719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chorCtr="1">
              <a:spAutoFit/>
            </a:bodyPr>
            <a:lstStyle>
              <a:defPPr>
                <a:defRPr lang="en-US"/>
              </a:defPPr>
              <a:lvl1pPr algn="ctr">
                <a:buNone/>
                <a:defRPr sz="1200">
                  <a:solidFill>
                    <a:srgbClr val="0000FF"/>
                  </a:solidFill>
                  <a:latin typeface="Aharoni" panose="02010803020104030203" pitchFamily="2" charset="-79"/>
                  <a:ea typeface="Batang" panose="02030600000101010101" pitchFamily="18" charset="-127"/>
                  <a:cs typeface="Aharoni" panose="02010803020104030203" pitchFamily="2" charset="-79"/>
                </a:defRPr>
              </a:lvl1pPr>
            </a:lstStyle>
            <a:p>
              <a:pPr fontAlgn="base">
                <a:lnSpc>
                  <a:spcPct val="80000"/>
                </a:lnSpc>
                <a:spcBef>
                  <a:spcPct val="20000"/>
                </a:spcBef>
                <a:spcAft>
                  <a:spcPct val="0"/>
                </a:spcAft>
              </a:pPr>
              <a:r>
                <a:rPr lang="en-US" dirty="0" smtClean="0">
                  <a:solidFill>
                    <a:prstClr val="white"/>
                  </a:solidFill>
                </a:rPr>
                <a:t>CHS</a:t>
              </a:r>
              <a:endParaRPr lang="en-US" dirty="0">
                <a:solidFill>
                  <a:prstClr val="white"/>
                </a:solidFill>
              </a:endParaRPr>
            </a:p>
          </p:txBody>
        </p:sp>
        <p:cxnSp>
          <p:nvCxnSpPr>
            <p:cNvPr id="253" name="Straight Arrow Connector 252"/>
            <p:cNvCxnSpPr/>
            <p:nvPr/>
          </p:nvCxnSpPr>
          <p:spPr>
            <a:xfrm flipH="1" flipV="1">
              <a:off x="7331957" y="4597908"/>
              <a:ext cx="473461" cy="280414"/>
            </a:xfrm>
            <a:prstGeom prst="straightConnector1">
              <a:avLst/>
            </a:prstGeom>
            <a:solidFill>
              <a:srgbClr val="339900"/>
            </a:solidFill>
            <a:ln>
              <a:solidFill>
                <a:schemeClr val="accent2">
                  <a:lumMod val="75000"/>
                </a:schemeClr>
              </a:solidFill>
              <a:tailEnd type="triangle"/>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39971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fade">
                                      <p:cBhvr>
                                        <p:cTn id="22" dur="500"/>
                                        <p:tgtEl>
                                          <p:spTgt spid="1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280334" y="893688"/>
            <a:ext cx="82264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dirty="0">
              <a:solidFill>
                <a:srgbClr val="333333"/>
              </a:solidFill>
            </a:endParaRPr>
          </a:p>
        </p:txBody>
      </p:sp>
      <p:sp>
        <p:nvSpPr>
          <p:cNvPr id="9" name="Slide Number Placeholder 3"/>
          <p:cNvSpPr txBox="1">
            <a:spLocks/>
          </p:cNvSpPr>
          <p:nvPr/>
        </p:nvSpPr>
        <p:spPr>
          <a:xfrm>
            <a:off x="3505200" y="6356350"/>
            <a:ext cx="2133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fld id="{E2D1408E-4C12-4208-8D70-25C882491CFF}" type="slidenum">
              <a:rPr lang="en-US" sz="1200" smtClean="0">
                <a:solidFill>
                  <a:srgbClr val="9BBB59">
                    <a:lumMod val="75000"/>
                  </a:srgbClr>
                </a:solidFill>
                <a:latin typeface="Times New Roman" pitchFamily="18" charset="0"/>
                <a:cs typeface="Times New Roman" pitchFamily="18" charset="0"/>
              </a:rPr>
              <a:pPr algn="ctr"/>
              <a:t>9</a:t>
            </a:fld>
            <a:endParaRPr lang="en-US" sz="1200" dirty="0">
              <a:solidFill>
                <a:srgbClr val="9BBB59">
                  <a:lumMod val="75000"/>
                </a:srgbClr>
              </a:solidFill>
              <a:latin typeface="Times New Roman" pitchFamily="18" charset="0"/>
              <a:cs typeface="Times New Roman" pitchFamily="18" charset="0"/>
            </a:endParaRPr>
          </a:p>
        </p:txBody>
      </p:sp>
      <p:sp>
        <p:nvSpPr>
          <p:cNvPr id="11" name="Title 1"/>
          <p:cNvSpPr>
            <a:spLocks noGrp="1"/>
          </p:cNvSpPr>
          <p:nvPr>
            <p:ph type="title"/>
          </p:nvPr>
        </p:nvSpPr>
        <p:spPr>
          <a:xfrm>
            <a:off x="0" y="152400"/>
            <a:ext cx="9144000" cy="746125"/>
          </a:xfrm>
        </p:spPr>
        <p:txBody>
          <a:bodyPr>
            <a:noAutofit/>
          </a:bodyPr>
          <a:lstStyle/>
          <a:p>
            <a:pPr algn="ctr"/>
            <a:r>
              <a:rPr lang="en-US" sz="3600" b="1" dirty="0" smtClean="0">
                <a:cs typeface="Times New Roman" panose="02020603050405020304" pitchFamily="18" charset="0"/>
              </a:rPr>
              <a:t>Joining the Program</a:t>
            </a:r>
          </a:p>
        </p:txBody>
      </p:sp>
      <p:sp>
        <p:nvSpPr>
          <p:cNvPr id="22532" name="Rectangle 3"/>
          <p:cNvSpPr>
            <a:spLocks noGrp="1" noChangeArrowheads="1"/>
          </p:cNvSpPr>
          <p:nvPr>
            <p:ph type="body" sz="half" idx="2"/>
          </p:nvPr>
        </p:nvSpPr>
        <p:spPr bwMode="auto">
          <a:xfrm>
            <a:off x="280334" y="1270757"/>
            <a:ext cx="8640963" cy="4645956"/>
          </a:xfrm>
          <a:noFill/>
          <a:extLst/>
        </p:spPr>
        <p:txBody>
          <a:bodyPr vert="horz" wrap="square" lIns="91440" tIns="45720" rIns="91440" bIns="45720" numCol="1" anchor="t" anchorCtr="0" compatLnSpc="1">
            <a:prstTxWarp prst="textNoShape">
              <a:avLst/>
            </a:prstTxWarp>
            <a:noAutofit/>
          </a:bodyPr>
          <a:lstStyle/>
          <a:p>
            <a:r>
              <a:rPr lang="en-US" sz="1600" dirty="0" smtClean="0"/>
              <a:t>CBP opens the application submission year-round with a triannual evaluation period, and posts detailed instructions and guidelines on </a:t>
            </a:r>
            <a:r>
              <a:rPr lang="en-US" sz="1600" u="sng" dirty="0" smtClean="0">
                <a:hlinkClick r:id="rId3"/>
              </a:rPr>
              <a:t>www.cbp.gov/RSP</a:t>
            </a:r>
            <a:r>
              <a:rPr lang="en-US" sz="1600" dirty="0" smtClean="0"/>
              <a:t>. </a:t>
            </a:r>
            <a:endParaRPr lang="en-US" sz="1600" b="1" dirty="0" smtClean="0"/>
          </a:p>
          <a:p>
            <a:r>
              <a:rPr lang="en-US" sz="1600" dirty="0" smtClean="0"/>
              <a:t>CBP reviews applications to select partnerships that are mutually beneficial to the requesting parties, the affected communities and CBP.</a:t>
            </a:r>
            <a:endParaRPr lang="en-US" sz="1600" b="1" dirty="0" smtClean="0"/>
          </a:p>
          <a:p>
            <a:r>
              <a:rPr lang="en-US" sz="1600" dirty="0" smtClean="0"/>
              <a:t>Applications are evaluated utilizing a rigorous, multi-layered process to ensure compatibility with CBP’s mission.  </a:t>
            </a:r>
          </a:p>
          <a:p>
            <a:r>
              <a:rPr lang="en-US" sz="1600" dirty="0" smtClean="0"/>
              <a:t>Criteria include, but are not limited to:</a:t>
            </a:r>
          </a:p>
          <a:p>
            <a:pPr lvl="1">
              <a:buFont typeface="Wingdings" panose="05000000000000000000" pitchFamily="2" charset="2"/>
              <a:buChar char="Ø"/>
            </a:pPr>
            <a:r>
              <a:rPr lang="en-US" sz="1600" dirty="0" smtClean="0"/>
              <a:t>Impact on current CBP operations; </a:t>
            </a:r>
          </a:p>
          <a:p>
            <a:pPr lvl="1">
              <a:buFont typeface="Wingdings" panose="05000000000000000000" pitchFamily="2" charset="2"/>
              <a:buChar char="Ø"/>
            </a:pPr>
            <a:r>
              <a:rPr lang="en-US" sz="1600" dirty="0" smtClean="0"/>
              <a:t>Funding reliability; </a:t>
            </a:r>
          </a:p>
          <a:p>
            <a:pPr lvl="1">
              <a:buFont typeface="Wingdings" panose="05000000000000000000" pitchFamily="2" charset="2"/>
              <a:buChar char="Ø"/>
            </a:pPr>
            <a:r>
              <a:rPr lang="en-US" sz="1600" dirty="0" smtClean="0"/>
              <a:t>Community concerns; </a:t>
            </a:r>
          </a:p>
          <a:p>
            <a:pPr lvl="1">
              <a:buFont typeface="Wingdings" panose="05000000000000000000" pitchFamily="2" charset="2"/>
              <a:buChar char="Ø"/>
            </a:pPr>
            <a:r>
              <a:rPr lang="en-US" sz="1600" dirty="0" smtClean="0"/>
              <a:t>Health and safety issues; </a:t>
            </a:r>
          </a:p>
          <a:p>
            <a:pPr lvl="1">
              <a:buFont typeface="Wingdings" panose="05000000000000000000" pitchFamily="2" charset="2"/>
              <a:buChar char="Ø"/>
            </a:pPr>
            <a:r>
              <a:rPr lang="en-US" sz="1600" dirty="0" smtClean="0"/>
              <a:t>Community and economic benefits; and </a:t>
            </a:r>
          </a:p>
          <a:p>
            <a:pPr lvl="1">
              <a:buFont typeface="Wingdings" panose="05000000000000000000" pitchFamily="2" charset="2"/>
              <a:buChar char="Ø"/>
            </a:pPr>
            <a:r>
              <a:rPr lang="en-US" sz="1600" dirty="0" smtClean="0"/>
              <a:t>Whether the proposal can be introduced in a timely manner.  </a:t>
            </a:r>
          </a:p>
          <a:p>
            <a:r>
              <a:rPr lang="en-US" sz="1600" dirty="0" smtClean="0">
                <a:latin typeface="Calibri" panose="020F0502020204030204" pitchFamily="34" charset="0"/>
                <a:ea typeface="Calibri" panose="020F0502020204030204" pitchFamily="34" charset="0"/>
                <a:cs typeface="Times New Roman" panose="02020603050405020304" pitchFamily="18" charset="0"/>
              </a:rPr>
              <a:t>Interested </a:t>
            </a:r>
            <a:r>
              <a:rPr lang="en-US" sz="1600" dirty="0">
                <a:latin typeface="Calibri" panose="020F0502020204030204" pitchFamily="34" charset="0"/>
                <a:ea typeface="Calibri" panose="020F0502020204030204" pitchFamily="34" charset="0"/>
                <a:cs typeface="Times New Roman" panose="02020603050405020304" pitchFamily="18" charset="0"/>
              </a:rPr>
              <a:t>applicants are encouraged to coordinate with the affected CBP Field Office and ports of entry in developing their letters of application.</a:t>
            </a:r>
            <a:endParaRPr lang="en-US" sz="1600" dirty="0">
              <a:solidFill>
                <a:prstClr val="black"/>
              </a:solidFill>
            </a:endParaRPr>
          </a:p>
          <a:p>
            <a:pPr lvl="0"/>
            <a:endParaRPr lang="en-US" sz="1600" dirty="0">
              <a:cs typeface="Times New Roman" panose="02020603050405020304"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88956"/>
            <a:ext cx="9144000" cy="106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descr="DHS_cbp_S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65" y="5705708"/>
            <a:ext cx="3124200" cy="123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8"/>
          <p:cNvSpPr>
            <a:spLocks noChangeArrowheads="1"/>
          </p:cNvSpPr>
          <p:nvPr/>
        </p:nvSpPr>
        <p:spPr bwMode="auto">
          <a:xfrm>
            <a:off x="55959" y="841245"/>
            <a:ext cx="9032081" cy="76199"/>
          </a:xfrm>
          <a:prstGeom prst="rect">
            <a:avLst/>
          </a:prstGeom>
          <a:gradFill rotWithShape="1">
            <a:gsLst>
              <a:gs pos="0">
                <a:srgbClr val="00003B"/>
              </a:gs>
              <a:gs pos="100000">
                <a:srgbClr val="000080"/>
              </a:gs>
            </a:gsLst>
            <a:lin ang="5400000" scaled="1"/>
          </a:gradFill>
          <a:ln w="9525">
            <a:solidFill>
              <a:schemeClr val="bg1"/>
            </a:solidFill>
            <a:miter lim="800000"/>
            <a:headEnd/>
            <a:tailEnd/>
          </a:ln>
          <a:effectLst/>
          <a:extLst/>
        </p:spPr>
        <p:txBody>
          <a:bodyPr wrap="none" lIns="68644" tIns="0" rIns="68644" bIns="0" anchor="ctr"/>
          <a:lstStyle/>
          <a:p>
            <a:pPr eaLnBrk="0" fontAlgn="base" hangingPunct="0">
              <a:spcBef>
                <a:spcPct val="0"/>
              </a:spcBef>
              <a:spcAft>
                <a:spcPct val="0"/>
              </a:spcAft>
            </a:pPr>
            <a:endParaRPr lang="en-US" sz="2400" dirty="0">
              <a:solidFill>
                <a:srgbClr val="FFFFFF"/>
              </a:solidFill>
            </a:endParaRPr>
          </a:p>
        </p:txBody>
      </p:sp>
    </p:spTree>
    <p:extLst>
      <p:ext uri="{BB962C8B-B14F-4D97-AF65-F5344CB8AC3E}">
        <p14:creationId xmlns:p14="http://schemas.microsoft.com/office/powerpoint/2010/main" val="326376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87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TotalTime>
  <Words>1426</Words>
  <Application>Microsoft Office PowerPoint</Application>
  <PresentationFormat>On-screen Show (4:3)</PresentationFormat>
  <Paragraphs>262</Paragraphs>
  <Slides>12</Slides>
  <Notes>12</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Office Theme</vt:lpstr>
      <vt:lpstr>4_Office Theme</vt:lpstr>
      <vt:lpstr>2_Office Theme</vt:lpstr>
      <vt:lpstr>1_Office Theme</vt:lpstr>
      <vt:lpstr>5_Office Theme</vt:lpstr>
      <vt:lpstr>3_Office Theme</vt:lpstr>
      <vt:lpstr>PowerPoint Presentation</vt:lpstr>
      <vt:lpstr>Agenda</vt:lpstr>
      <vt:lpstr>Why Partnerships?</vt:lpstr>
      <vt:lpstr>PowerPoint Presentation</vt:lpstr>
      <vt:lpstr>PowerPoint Presentation</vt:lpstr>
      <vt:lpstr>PowerPoint Presentation</vt:lpstr>
      <vt:lpstr>PowerPoint Presentation</vt:lpstr>
      <vt:lpstr>PowerPoint Presentation</vt:lpstr>
      <vt:lpstr>Joining the Program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Cathy</cp:lastModifiedBy>
  <cp:revision>78</cp:revision>
  <cp:lastPrinted>2017-07-14T21:58:42Z</cp:lastPrinted>
  <dcterms:created xsi:type="dcterms:W3CDTF">2016-07-27T15:27:23Z</dcterms:created>
  <dcterms:modified xsi:type="dcterms:W3CDTF">2017-09-08T20:15:09Z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2016-07-27T00:00:00Z</vt:filetime>
  </property>
  <property fmtid="{D5CDD505-2E9C-101B-9397-08002B2CF9AE}" pid="3" name="LastSaved">
    <vt:filetime>2016-07-27T00:00:00Z</vt:filetime>
  </property>
</Properties>
</file>